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commentAuthors.xml" ContentType="application/vnd.openxmlformats-officedocument.presentationml.commentAuthors+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9" r:id="rId5"/>
    <p:sldId id="280" r:id="rId6"/>
    <p:sldId id="283" r:id="rId7"/>
    <p:sldId id="259" r:id="rId8"/>
    <p:sldId id="260" r:id="rId9"/>
    <p:sldId id="277" r:id="rId10"/>
    <p:sldId id="261" r:id="rId11"/>
    <p:sldId id="262" r:id="rId12"/>
    <p:sldId id="263" r:id="rId13"/>
    <p:sldId id="264" r:id="rId14"/>
    <p:sldId id="286" r:id="rId15"/>
    <p:sldId id="265" r:id="rId16"/>
    <p:sldId id="266" r:id="rId17"/>
    <p:sldId id="267" r:id="rId18"/>
    <p:sldId id="281" r:id="rId19"/>
    <p:sldId id="282" r:id="rId20"/>
    <p:sldId id="268" r:id="rId21"/>
    <p:sldId id="269" r:id="rId22"/>
    <p:sldId id="270" r:id="rId23"/>
    <p:sldId id="271" r:id="rId24"/>
    <p:sldId id="274" r:id="rId25"/>
    <p:sldId id="275" r:id="rId26"/>
    <p:sldId id="272" r:id="rId27"/>
    <p:sldId id="273" r:id="rId28"/>
    <p:sldId id="276" r:id="rId29"/>
    <p:sldId id="284" r:id="rId30"/>
    <p:sldId id="258"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gory Frailey" initials="GF" lastIdx="1" clrIdx="0">
    <p:extLst>
      <p:ext uri="{19B8F6BF-5375-455C-9EA6-DF929625EA0E}">
        <p15:presenceInfo xmlns:p15="http://schemas.microsoft.com/office/powerpoint/2012/main" userId="aedd23ae6b35367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8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7-19T14:52:46.579" idx="1">
    <p:pos x="10" y="10"/>
    <p:text/>
    <p:extLst>
      <p:ext uri="{C676402C-5697-4E1C-873F-D02D1690AC5C}">
        <p15:threadingInfo xmlns:p15="http://schemas.microsoft.com/office/powerpoint/2012/main" timeZoneBias="240"/>
      </p:ext>
    </p:extLst>
  </p:cm>
</p:cmLst>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56969-8AFA-46E9-A489-CF67FE7AF90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83F53AC-18BF-48D4-B537-EEB14751AF95}">
      <dgm:prSet/>
      <dgm:spPr/>
      <dgm:t>
        <a:bodyPr/>
        <a:lstStyle/>
        <a:p>
          <a:r>
            <a:rPr lang="en-US"/>
            <a:t>Improve billing practices</a:t>
          </a:r>
        </a:p>
      </dgm:t>
    </dgm:pt>
    <dgm:pt modelId="{CFE5E416-E809-4EE6-956F-71CB7D716C71}" type="parTrans" cxnId="{2151B6EF-AB24-40F8-82D4-28A152CC379D}">
      <dgm:prSet/>
      <dgm:spPr/>
      <dgm:t>
        <a:bodyPr/>
        <a:lstStyle/>
        <a:p>
          <a:endParaRPr lang="en-US"/>
        </a:p>
      </dgm:t>
    </dgm:pt>
    <dgm:pt modelId="{28C07489-F6D6-4879-92B8-615A490FAE84}" type="sibTrans" cxnId="{2151B6EF-AB24-40F8-82D4-28A152CC379D}">
      <dgm:prSet/>
      <dgm:spPr/>
      <dgm:t>
        <a:bodyPr/>
        <a:lstStyle/>
        <a:p>
          <a:endParaRPr lang="en-US"/>
        </a:p>
      </dgm:t>
    </dgm:pt>
    <dgm:pt modelId="{BC9A66AE-B4FD-40D9-88AE-FE9B0E106B4C}">
      <dgm:prSet/>
      <dgm:spPr/>
      <dgm:t>
        <a:bodyPr/>
        <a:lstStyle/>
        <a:p>
          <a:r>
            <a:rPr lang="en-US"/>
            <a:t>Variable scheduling</a:t>
          </a:r>
        </a:p>
      </dgm:t>
    </dgm:pt>
    <dgm:pt modelId="{643911A5-9918-4373-AB26-E5DA9578ED16}" type="parTrans" cxnId="{80AB6377-2FA1-47AA-9CFC-BB43C87AD10B}">
      <dgm:prSet/>
      <dgm:spPr/>
      <dgm:t>
        <a:bodyPr/>
        <a:lstStyle/>
        <a:p>
          <a:endParaRPr lang="en-US"/>
        </a:p>
      </dgm:t>
    </dgm:pt>
    <dgm:pt modelId="{43BD90D7-A15D-48DF-8F47-55F4C1E2B1B0}" type="sibTrans" cxnId="{80AB6377-2FA1-47AA-9CFC-BB43C87AD10B}">
      <dgm:prSet/>
      <dgm:spPr/>
      <dgm:t>
        <a:bodyPr/>
        <a:lstStyle/>
        <a:p>
          <a:endParaRPr lang="en-US"/>
        </a:p>
      </dgm:t>
    </dgm:pt>
    <dgm:pt modelId="{DFAC9D8D-452D-4B15-961B-C89BF395A77E}">
      <dgm:prSet/>
      <dgm:spPr/>
      <dgm:t>
        <a:bodyPr/>
        <a:lstStyle/>
        <a:p>
          <a:r>
            <a:rPr lang="en-US"/>
            <a:t>Alternate methods of transportation</a:t>
          </a:r>
        </a:p>
      </dgm:t>
    </dgm:pt>
    <dgm:pt modelId="{055A45E6-2E91-4724-A1FE-5A72096A8EA5}" type="parTrans" cxnId="{7310DEBA-B416-4E8C-8B86-16892BC8CFAA}">
      <dgm:prSet/>
      <dgm:spPr/>
      <dgm:t>
        <a:bodyPr/>
        <a:lstStyle/>
        <a:p>
          <a:endParaRPr lang="en-US"/>
        </a:p>
      </dgm:t>
    </dgm:pt>
    <dgm:pt modelId="{6675D45D-3ECA-47B4-BA00-8446D996623A}" type="sibTrans" cxnId="{7310DEBA-B416-4E8C-8B86-16892BC8CFAA}">
      <dgm:prSet/>
      <dgm:spPr/>
      <dgm:t>
        <a:bodyPr/>
        <a:lstStyle/>
        <a:p>
          <a:endParaRPr lang="en-US"/>
        </a:p>
      </dgm:t>
    </dgm:pt>
    <dgm:pt modelId="{B735BC90-F04F-4916-8A34-5F99EC827CA6}">
      <dgm:prSet/>
      <dgm:spPr/>
      <dgm:t>
        <a:bodyPr/>
        <a:lstStyle/>
        <a:p>
          <a:r>
            <a:rPr lang="en-US"/>
            <a:t>Alternate destinations</a:t>
          </a:r>
        </a:p>
      </dgm:t>
    </dgm:pt>
    <dgm:pt modelId="{417C9B8C-E9EB-4B00-9848-A8309A728D96}" type="parTrans" cxnId="{E3FC46C3-AFA4-462A-B787-5AE2FDB2263A}">
      <dgm:prSet/>
      <dgm:spPr/>
      <dgm:t>
        <a:bodyPr/>
        <a:lstStyle/>
        <a:p>
          <a:endParaRPr lang="en-US"/>
        </a:p>
      </dgm:t>
    </dgm:pt>
    <dgm:pt modelId="{EC28036D-38C9-48E2-AA36-D3E3F64ABC9A}" type="sibTrans" cxnId="{E3FC46C3-AFA4-462A-B787-5AE2FDB2263A}">
      <dgm:prSet/>
      <dgm:spPr/>
      <dgm:t>
        <a:bodyPr/>
        <a:lstStyle/>
        <a:p>
          <a:endParaRPr lang="en-US"/>
        </a:p>
      </dgm:t>
    </dgm:pt>
    <dgm:pt modelId="{E45BF5E5-4063-474D-AB1A-EB343F0B91BA}">
      <dgm:prSet/>
      <dgm:spPr/>
      <dgm:t>
        <a:bodyPr/>
        <a:lstStyle/>
        <a:p>
          <a:r>
            <a:rPr lang="en-US"/>
            <a:t>Care at home</a:t>
          </a:r>
        </a:p>
      </dgm:t>
    </dgm:pt>
    <dgm:pt modelId="{3B9ACC33-6E28-4998-BC1B-E7A15D450A8C}" type="parTrans" cxnId="{B6F01CE8-6672-4544-B7A4-C9881D78C08E}">
      <dgm:prSet/>
      <dgm:spPr/>
      <dgm:t>
        <a:bodyPr/>
        <a:lstStyle/>
        <a:p>
          <a:endParaRPr lang="en-US"/>
        </a:p>
      </dgm:t>
    </dgm:pt>
    <dgm:pt modelId="{2C0631F4-4AA3-4423-86DC-69DDC806122A}" type="sibTrans" cxnId="{B6F01CE8-6672-4544-B7A4-C9881D78C08E}">
      <dgm:prSet/>
      <dgm:spPr/>
      <dgm:t>
        <a:bodyPr/>
        <a:lstStyle/>
        <a:p>
          <a:endParaRPr lang="en-US"/>
        </a:p>
      </dgm:t>
    </dgm:pt>
    <dgm:pt modelId="{DAD882FB-4BC0-44C1-8CBC-F273DBB0107F}">
      <dgm:prSet/>
      <dgm:spPr/>
      <dgm:t>
        <a:bodyPr/>
        <a:lstStyle/>
        <a:p>
          <a:r>
            <a:rPr lang="en-US"/>
            <a:t>Revamp the education process</a:t>
          </a:r>
        </a:p>
      </dgm:t>
    </dgm:pt>
    <dgm:pt modelId="{9F2D868F-32F2-45EE-9730-874B9DB52BC3}" type="parTrans" cxnId="{1340555F-9B01-459D-8D3F-434ED9EDAAF7}">
      <dgm:prSet/>
      <dgm:spPr/>
      <dgm:t>
        <a:bodyPr/>
        <a:lstStyle/>
        <a:p>
          <a:endParaRPr lang="en-US"/>
        </a:p>
      </dgm:t>
    </dgm:pt>
    <dgm:pt modelId="{3B9A93C7-5F4E-471C-938A-AA3B7EEBE4FE}" type="sibTrans" cxnId="{1340555F-9B01-459D-8D3F-434ED9EDAAF7}">
      <dgm:prSet/>
      <dgm:spPr/>
      <dgm:t>
        <a:bodyPr/>
        <a:lstStyle/>
        <a:p>
          <a:endParaRPr lang="en-US"/>
        </a:p>
      </dgm:t>
    </dgm:pt>
    <dgm:pt modelId="{3B0BE6CD-2079-479A-BCEC-551657333E59}" type="pres">
      <dgm:prSet presAssocID="{D7456969-8AFA-46E9-A489-CF67FE7AF905}" presName="root" presStyleCnt="0">
        <dgm:presLayoutVars>
          <dgm:dir/>
          <dgm:resizeHandles val="exact"/>
        </dgm:presLayoutVars>
      </dgm:prSet>
      <dgm:spPr/>
    </dgm:pt>
    <dgm:pt modelId="{9CB607C3-46A5-484A-8F45-183E8E082EAF}" type="pres">
      <dgm:prSet presAssocID="{083F53AC-18BF-48D4-B537-EEB14751AF95}" presName="compNode" presStyleCnt="0"/>
      <dgm:spPr/>
    </dgm:pt>
    <dgm:pt modelId="{F27CC863-C5DB-4B16-B285-4F96611130F0}" type="pres">
      <dgm:prSet presAssocID="{083F53AC-18BF-48D4-B537-EEB14751AF95}" presName="bgRect" presStyleLbl="bgShp" presStyleIdx="0" presStyleCnt="6"/>
      <dgm:spPr/>
    </dgm:pt>
    <dgm:pt modelId="{0472EBD8-C8E2-4ED6-8481-A2DB280414BC}" type="pres">
      <dgm:prSet presAssocID="{083F53AC-18BF-48D4-B537-EEB14751AF9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pward trend"/>
        </a:ext>
      </dgm:extLst>
    </dgm:pt>
    <dgm:pt modelId="{C127A630-43E3-4D01-96B6-1D2AECB62A8F}" type="pres">
      <dgm:prSet presAssocID="{083F53AC-18BF-48D4-B537-EEB14751AF95}" presName="spaceRect" presStyleCnt="0"/>
      <dgm:spPr/>
    </dgm:pt>
    <dgm:pt modelId="{24AA9DC6-FDA3-4B48-80D8-6F6611C7B5B8}" type="pres">
      <dgm:prSet presAssocID="{083F53AC-18BF-48D4-B537-EEB14751AF95}" presName="parTx" presStyleLbl="revTx" presStyleIdx="0" presStyleCnt="6">
        <dgm:presLayoutVars>
          <dgm:chMax val="0"/>
          <dgm:chPref val="0"/>
        </dgm:presLayoutVars>
      </dgm:prSet>
      <dgm:spPr/>
    </dgm:pt>
    <dgm:pt modelId="{1C7D5AE9-31E7-4FE5-B275-745D5A8BFB1C}" type="pres">
      <dgm:prSet presAssocID="{28C07489-F6D6-4879-92B8-615A490FAE84}" presName="sibTrans" presStyleCnt="0"/>
      <dgm:spPr/>
    </dgm:pt>
    <dgm:pt modelId="{83EFEC70-008B-440A-B2FB-931DDA43B0F4}" type="pres">
      <dgm:prSet presAssocID="{BC9A66AE-B4FD-40D9-88AE-FE9B0E106B4C}" presName="compNode" presStyleCnt="0"/>
      <dgm:spPr/>
    </dgm:pt>
    <dgm:pt modelId="{5A8E7E29-4DA2-456E-9E4D-81F177F07321}" type="pres">
      <dgm:prSet presAssocID="{BC9A66AE-B4FD-40D9-88AE-FE9B0E106B4C}" presName="bgRect" presStyleLbl="bgShp" presStyleIdx="1" presStyleCnt="6"/>
      <dgm:spPr/>
    </dgm:pt>
    <dgm:pt modelId="{C43A28A9-DBEC-4CA4-97EE-9169B3022403}" type="pres">
      <dgm:prSet presAssocID="{BC9A66AE-B4FD-40D9-88AE-FE9B0E106B4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ily Calendar"/>
        </a:ext>
      </dgm:extLst>
    </dgm:pt>
    <dgm:pt modelId="{51CFE812-BD57-40F5-B316-CF79DF758D01}" type="pres">
      <dgm:prSet presAssocID="{BC9A66AE-B4FD-40D9-88AE-FE9B0E106B4C}" presName="spaceRect" presStyleCnt="0"/>
      <dgm:spPr/>
    </dgm:pt>
    <dgm:pt modelId="{679FC791-12CD-47E0-873A-DE376ABF4D54}" type="pres">
      <dgm:prSet presAssocID="{BC9A66AE-B4FD-40D9-88AE-FE9B0E106B4C}" presName="parTx" presStyleLbl="revTx" presStyleIdx="1" presStyleCnt="6">
        <dgm:presLayoutVars>
          <dgm:chMax val="0"/>
          <dgm:chPref val="0"/>
        </dgm:presLayoutVars>
      </dgm:prSet>
      <dgm:spPr/>
    </dgm:pt>
    <dgm:pt modelId="{F94A3D0B-B179-40F8-8D74-67F457583B44}" type="pres">
      <dgm:prSet presAssocID="{43BD90D7-A15D-48DF-8F47-55F4C1E2B1B0}" presName="sibTrans" presStyleCnt="0"/>
      <dgm:spPr/>
    </dgm:pt>
    <dgm:pt modelId="{E9D0675A-AE1D-45F7-A532-96DA1BE91FAA}" type="pres">
      <dgm:prSet presAssocID="{DFAC9D8D-452D-4B15-961B-C89BF395A77E}" presName="compNode" presStyleCnt="0"/>
      <dgm:spPr/>
    </dgm:pt>
    <dgm:pt modelId="{6843F176-7CCE-4800-A5BD-8E02B38DADFF}" type="pres">
      <dgm:prSet presAssocID="{DFAC9D8D-452D-4B15-961B-C89BF395A77E}" presName="bgRect" presStyleLbl="bgShp" presStyleIdx="2" presStyleCnt="6"/>
      <dgm:spPr/>
    </dgm:pt>
    <dgm:pt modelId="{C26E8853-A962-4E69-9D82-59068B524C6A}" type="pres">
      <dgm:prSet presAssocID="{DFAC9D8D-452D-4B15-961B-C89BF395A77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
        </a:ext>
      </dgm:extLst>
    </dgm:pt>
    <dgm:pt modelId="{69E0F4EB-54F9-4FCB-9269-80BCC4F32AA8}" type="pres">
      <dgm:prSet presAssocID="{DFAC9D8D-452D-4B15-961B-C89BF395A77E}" presName="spaceRect" presStyleCnt="0"/>
      <dgm:spPr/>
    </dgm:pt>
    <dgm:pt modelId="{B30168CF-8D24-43E3-97BF-61B595C9B62E}" type="pres">
      <dgm:prSet presAssocID="{DFAC9D8D-452D-4B15-961B-C89BF395A77E}" presName="parTx" presStyleLbl="revTx" presStyleIdx="2" presStyleCnt="6">
        <dgm:presLayoutVars>
          <dgm:chMax val="0"/>
          <dgm:chPref val="0"/>
        </dgm:presLayoutVars>
      </dgm:prSet>
      <dgm:spPr/>
    </dgm:pt>
    <dgm:pt modelId="{11B95930-1085-44C0-A175-181D8EE00F26}" type="pres">
      <dgm:prSet presAssocID="{6675D45D-3ECA-47B4-BA00-8446D996623A}" presName="sibTrans" presStyleCnt="0"/>
      <dgm:spPr/>
    </dgm:pt>
    <dgm:pt modelId="{B1102F1D-8AB6-4296-A5D3-8671FEFF4FF9}" type="pres">
      <dgm:prSet presAssocID="{B735BC90-F04F-4916-8A34-5F99EC827CA6}" presName="compNode" presStyleCnt="0"/>
      <dgm:spPr/>
    </dgm:pt>
    <dgm:pt modelId="{DABAF53D-6571-490B-8ED8-1FE8B5133A3A}" type="pres">
      <dgm:prSet presAssocID="{B735BC90-F04F-4916-8A34-5F99EC827CA6}" presName="bgRect" presStyleLbl="bgShp" presStyleIdx="3" presStyleCnt="6"/>
      <dgm:spPr/>
    </dgm:pt>
    <dgm:pt modelId="{A017A175-0B74-407B-8DFE-F958AD1FF1D9}" type="pres">
      <dgm:prSet presAssocID="{B735BC90-F04F-4916-8A34-5F99EC827CA6}"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irplane"/>
        </a:ext>
      </dgm:extLst>
    </dgm:pt>
    <dgm:pt modelId="{AE5180DD-D591-4C14-A7C6-6E8272DCAF62}" type="pres">
      <dgm:prSet presAssocID="{B735BC90-F04F-4916-8A34-5F99EC827CA6}" presName="spaceRect" presStyleCnt="0"/>
      <dgm:spPr/>
    </dgm:pt>
    <dgm:pt modelId="{50616AD6-5FB9-4617-B2C4-99CF701FBD89}" type="pres">
      <dgm:prSet presAssocID="{B735BC90-F04F-4916-8A34-5F99EC827CA6}" presName="parTx" presStyleLbl="revTx" presStyleIdx="3" presStyleCnt="6">
        <dgm:presLayoutVars>
          <dgm:chMax val="0"/>
          <dgm:chPref val="0"/>
        </dgm:presLayoutVars>
      </dgm:prSet>
      <dgm:spPr/>
    </dgm:pt>
    <dgm:pt modelId="{86DA58D3-9387-42D3-9AC3-1BBF465CBB69}" type="pres">
      <dgm:prSet presAssocID="{EC28036D-38C9-48E2-AA36-D3E3F64ABC9A}" presName="sibTrans" presStyleCnt="0"/>
      <dgm:spPr/>
    </dgm:pt>
    <dgm:pt modelId="{24E740F2-31D8-4F6D-AD75-977595F7DD64}" type="pres">
      <dgm:prSet presAssocID="{E45BF5E5-4063-474D-AB1A-EB343F0B91BA}" presName="compNode" presStyleCnt="0"/>
      <dgm:spPr/>
    </dgm:pt>
    <dgm:pt modelId="{C566A894-1E06-42CF-8B59-95C697BC04AA}" type="pres">
      <dgm:prSet presAssocID="{E45BF5E5-4063-474D-AB1A-EB343F0B91BA}" presName="bgRect" presStyleLbl="bgShp" presStyleIdx="4" presStyleCnt="6"/>
      <dgm:spPr/>
    </dgm:pt>
    <dgm:pt modelId="{F4BAFEFB-1F5A-46A1-8ED6-179794BC201B}" type="pres">
      <dgm:prSet presAssocID="{E45BF5E5-4063-474D-AB1A-EB343F0B91BA}"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ouse"/>
        </a:ext>
      </dgm:extLst>
    </dgm:pt>
    <dgm:pt modelId="{6E76B6B7-3D56-4F17-9C03-D7058EE705E6}" type="pres">
      <dgm:prSet presAssocID="{E45BF5E5-4063-474D-AB1A-EB343F0B91BA}" presName="spaceRect" presStyleCnt="0"/>
      <dgm:spPr/>
    </dgm:pt>
    <dgm:pt modelId="{202C293B-23E7-4D04-BA0F-CF4F9003BB8B}" type="pres">
      <dgm:prSet presAssocID="{E45BF5E5-4063-474D-AB1A-EB343F0B91BA}" presName="parTx" presStyleLbl="revTx" presStyleIdx="4" presStyleCnt="6">
        <dgm:presLayoutVars>
          <dgm:chMax val="0"/>
          <dgm:chPref val="0"/>
        </dgm:presLayoutVars>
      </dgm:prSet>
      <dgm:spPr/>
    </dgm:pt>
    <dgm:pt modelId="{AD4FC0B0-A85F-427D-A892-9F564412DE0E}" type="pres">
      <dgm:prSet presAssocID="{2C0631F4-4AA3-4423-86DC-69DDC806122A}" presName="sibTrans" presStyleCnt="0"/>
      <dgm:spPr/>
    </dgm:pt>
    <dgm:pt modelId="{B5755473-ECCD-4C6E-BDAA-934585C5FE36}" type="pres">
      <dgm:prSet presAssocID="{DAD882FB-4BC0-44C1-8CBC-F273DBB0107F}" presName="compNode" presStyleCnt="0"/>
      <dgm:spPr/>
    </dgm:pt>
    <dgm:pt modelId="{9A8A2DC7-36EE-4403-BF47-9BF472CB7FA3}" type="pres">
      <dgm:prSet presAssocID="{DAD882FB-4BC0-44C1-8CBC-F273DBB0107F}" presName="bgRect" presStyleLbl="bgShp" presStyleIdx="5" presStyleCnt="6"/>
      <dgm:spPr/>
    </dgm:pt>
    <dgm:pt modelId="{DB48D459-A45A-46AB-A060-A23587C37CB5}" type="pres">
      <dgm:prSet presAssocID="{DAD882FB-4BC0-44C1-8CBC-F273DBB0107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lackboard"/>
        </a:ext>
      </dgm:extLst>
    </dgm:pt>
    <dgm:pt modelId="{48102E2B-FEC2-40A6-80C8-767ACAE3A99D}" type="pres">
      <dgm:prSet presAssocID="{DAD882FB-4BC0-44C1-8CBC-F273DBB0107F}" presName="spaceRect" presStyleCnt="0"/>
      <dgm:spPr/>
    </dgm:pt>
    <dgm:pt modelId="{4ADB408E-7D68-4CC7-B1FC-AACA8280A799}" type="pres">
      <dgm:prSet presAssocID="{DAD882FB-4BC0-44C1-8CBC-F273DBB0107F}" presName="parTx" presStyleLbl="revTx" presStyleIdx="5" presStyleCnt="6">
        <dgm:presLayoutVars>
          <dgm:chMax val="0"/>
          <dgm:chPref val="0"/>
        </dgm:presLayoutVars>
      </dgm:prSet>
      <dgm:spPr/>
    </dgm:pt>
  </dgm:ptLst>
  <dgm:cxnLst>
    <dgm:cxn modelId="{3C247E1D-9394-4D22-8D4C-888FE5D2383D}" type="presOf" srcId="{083F53AC-18BF-48D4-B537-EEB14751AF95}" destId="{24AA9DC6-FDA3-4B48-80D8-6F6611C7B5B8}" srcOrd="0" destOrd="0" presId="urn:microsoft.com/office/officeart/2018/2/layout/IconVerticalSolidList"/>
    <dgm:cxn modelId="{A4CEDA22-9A98-4C81-995C-5CFCBE890BCB}" type="presOf" srcId="{DFAC9D8D-452D-4B15-961B-C89BF395A77E}" destId="{B30168CF-8D24-43E3-97BF-61B595C9B62E}" srcOrd="0" destOrd="0" presId="urn:microsoft.com/office/officeart/2018/2/layout/IconVerticalSolidList"/>
    <dgm:cxn modelId="{1340555F-9B01-459D-8D3F-434ED9EDAAF7}" srcId="{D7456969-8AFA-46E9-A489-CF67FE7AF905}" destId="{DAD882FB-4BC0-44C1-8CBC-F273DBB0107F}" srcOrd="5" destOrd="0" parTransId="{9F2D868F-32F2-45EE-9730-874B9DB52BC3}" sibTransId="{3B9A93C7-5F4E-471C-938A-AA3B7EEBE4FE}"/>
    <dgm:cxn modelId="{4A44116E-83A0-4501-B923-B8F1C02FDF60}" type="presOf" srcId="{E45BF5E5-4063-474D-AB1A-EB343F0B91BA}" destId="{202C293B-23E7-4D04-BA0F-CF4F9003BB8B}" srcOrd="0" destOrd="0" presId="urn:microsoft.com/office/officeart/2018/2/layout/IconVerticalSolidList"/>
    <dgm:cxn modelId="{80AB6377-2FA1-47AA-9CFC-BB43C87AD10B}" srcId="{D7456969-8AFA-46E9-A489-CF67FE7AF905}" destId="{BC9A66AE-B4FD-40D9-88AE-FE9B0E106B4C}" srcOrd="1" destOrd="0" parTransId="{643911A5-9918-4373-AB26-E5DA9578ED16}" sibTransId="{43BD90D7-A15D-48DF-8F47-55F4C1E2B1B0}"/>
    <dgm:cxn modelId="{0F32317D-D704-4D28-B0C0-8BDFAF259EED}" type="presOf" srcId="{BC9A66AE-B4FD-40D9-88AE-FE9B0E106B4C}" destId="{679FC791-12CD-47E0-873A-DE376ABF4D54}" srcOrd="0" destOrd="0" presId="urn:microsoft.com/office/officeart/2018/2/layout/IconVerticalSolidList"/>
    <dgm:cxn modelId="{A8602C96-F8D2-4E6D-85FF-B0AEA562DAB7}" type="presOf" srcId="{B735BC90-F04F-4916-8A34-5F99EC827CA6}" destId="{50616AD6-5FB9-4617-B2C4-99CF701FBD89}" srcOrd="0" destOrd="0" presId="urn:microsoft.com/office/officeart/2018/2/layout/IconVerticalSolidList"/>
    <dgm:cxn modelId="{10D4E49D-0F69-43B7-92E0-3411A272B13C}" type="presOf" srcId="{D7456969-8AFA-46E9-A489-CF67FE7AF905}" destId="{3B0BE6CD-2079-479A-BCEC-551657333E59}" srcOrd="0" destOrd="0" presId="urn:microsoft.com/office/officeart/2018/2/layout/IconVerticalSolidList"/>
    <dgm:cxn modelId="{2CABC4B4-1B04-4338-89ED-72266F722801}" type="presOf" srcId="{DAD882FB-4BC0-44C1-8CBC-F273DBB0107F}" destId="{4ADB408E-7D68-4CC7-B1FC-AACA8280A799}" srcOrd="0" destOrd="0" presId="urn:microsoft.com/office/officeart/2018/2/layout/IconVerticalSolidList"/>
    <dgm:cxn modelId="{7310DEBA-B416-4E8C-8B86-16892BC8CFAA}" srcId="{D7456969-8AFA-46E9-A489-CF67FE7AF905}" destId="{DFAC9D8D-452D-4B15-961B-C89BF395A77E}" srcOrd="2" destOrd="0" parTransId="{055A45E6-2E91-4724-A1FE-5A72096A8EA5}" sibTransId="{6675D45D-3ECA-47B4-BA00-8446D996623A}"/>
    <dgm:cxn modelId="{E3FC46C3-AFA4-462A-B787-5AE2FDB2263A}" srcId="{D7456969-8AFA-46E9-A489-CF67FE7AF905}" destId="{B735BC90-F04F-4916-8A34-5F99EC827CA6}" srcOrd="3" destOrd="0" parTransId="{417C9B8C-E9EB-4B00-9848-A8309A728D96}" sibTransId="{EC28036D-38C9-48E2-AA36-D3E3F64ABC9A}"/>
    <dgm:cxn modelId="{B6F01CE8-6672-4544-B7A4-C9881D78C08E}" srcId="{D7456969-8AFA-46E9-A489-CF67FE7AF905}" destId="{E45BF5E5-4063-474D-AB1A-EB343F0B91BA}" srcOrd="4" destOrd="0" parTransId="{3B9ACC33-6E28-4998-BC1B-E7A15D450A8C}" sibTransId="{2C0631F4-4AA3-4423-86DC-69DDC806122A}"/>
    <dgm:cxn modelId="{2151B6EF-AB24-40F8-82D4-28A152CC379D}" srcId="{D7456969-8AFA-46E9-A489-CF67FE7AF905}" destId="{083F53AC-18BF-48D4-B537-EEB14751AF95}" srcOrd="0" destOrd="0" parTransId="{CFE5E416-E809-4EE6-956F-71CB7D716C71}" sibTransId="{28C07489-F6D6-4879-92B8-615A490FAE84}"/>
    <dgm:cxn modelId="{892E1148-BA19-4D8E-A54D-ACEF49308D94}" type="presParOf" srcId="{3B0BE6CD-2079-479A-BCEC-551657333E59}" destId="{9CB607C3-46A5-484A-8F45-183E8E082EAF}" srcOrd="0" destOrd="0" presId="urn:microsoft.com/office/officeart/2018/2/layout/IconVerticalSolidList"/>
    <dgm:cxn modelId="{B9E9089A-0005-432A-A1E9-257ADC0E5E9A}" type="presParOf" srcId="{9CB607C3-46A5-484A-8F45-183E8E082EAF}" destId="{F27CC863-C5DB-4B16-B285-4F96611130F0}" srcOrd="0" destOrd="0" presId="urn:microsoft.com/office/officeart/2018/2/layout/IconVerticalSolidList"/>
    <dgm:cxn modelId="{3B543A70-D641-4630-9153-65171C27368E}" type="presParOf" srcId="{9CB607C3-46A5-484A-8F45-183E8E082EAF}" destId="{0472EBD8-C8E2-4ED6-8481-A2DB280414BC}" srcOrd="1" destOrd="0" presId="urn:microsoft.com/office/officeart/2018/2/layout/IconVerticalSolidList"/>
    <dgm:cxn modelId="{DD764FEA-B1B6-4DEC-8EDE-53948A226C87}" type="presParOf" srcId="{9CB607C3-46A5-484A-8F45-183E8E082EAF}" destId="{C127A630-43E3-4D01-96B6-1D2AECB62A8F}" srcOrd="2" destOrd="0" presId="urn:microsoft.com/office/officeart/2018/2/layout/IconVerticalSolidList"/>
    <dgm:cxn modelId="{D1C013AF-1EC2-4A88-968F-84AD25E480CA}" type="presParOf" srcId="{9CB607C3-46A5-484A-8F45-183E8E082EAF}" destId="{24AA9DC6-FDA3-4B48-80D8-6F6611C7B5B8}" srcOrd="3" destOrd="0" presId="urn:microsoft.com/office/officeart/2018/2/layout/IconVerticalSolidList"/>
    <dgm:cxn modelId="{37A912C0-4395-4B87-B91B-EAFE98D19FB1}" type="presParOf" srcId="{3B0BE6CD-2079-479A-BCEC-551657333E59}" destId="{1C7D5AE9-31E7-4FE5-B275-745D5A8BFB1C}" srcOrd="1" destOrd="0" presId="urn:microsoft.com/office/officeart/2018/2/layout/IconVerticalSolidList"/>
    <dgm:cxn modelId="{71DB173A-2447-43FC-86C0-9AADFBB108BD}" type="presParOf" srcId="{3B0BE6CD-2079-479A-BCEC-551657333E59}" destId="{83EFEC70-008B-440A-B2FB-931DDA43B0F4}" srcOrd="2" destOrd="0" presId="urn:microsoft.com/office/officeart/2018/2/layout/IconVerticalSolidList"/>
    <dgm:cxn modelId="{7BFE3D10-D873-4B54-A830-3E2C2888D21F}" type="presParOf" srcId="{83EFEC70-008B-440A-B2FB-931DDA43B0F4}" destId="{5A8E7E29-4DA2-456E-9E4D-81F177F07321}" srcOrd="0" destOrd="0" presId="urn:microsoft.com/office/officeart/2018/2/layout/IconVerticalSolidList"/>
    <dgm:cxn modelId="{BE6F6310-FA73-4C72-9C7D-41A99BAEE7A7}" type="presParOf" srcId="{83EFEC70-008B-440A-B2FB-931DDA43B0F4}" destId="{C43A28A9-DBEC-4CA4-97EE-9169B3022403}" srcOrd="1" destOrd="0" presId="urn:microsoft.com/office/officeart/2018/2/layout/IconVerticalSolidList"/>
    <dgm:cxn modelId="{C0F84062-4ED4-4AA3-974B-42096C9D4C5E}" type="presParOf" srcId="{83EFEC70-008B-440A-B2FB-931DDA43B0F4}" destId="{51CFE812-BD57-40F5-B316-CF79DF758D01}" srcOrd="2" destOrd="0" presId="urn:microsoft.com/office/officeart/2018/2/layout/IconVerticalSolidList"/>
    <dgm:cxn modelId="{ADE9B9C7-E04C-4D3A-81E9-77F4E3218009}" type="presParOf" srcId="{83EFEC70-008B-440A-B2FB-931DDA43B0F4}" destId="{679FC791-12CD-47E0-873A-DE376ABF4D54}" srcOrd="3" destOrd="0" presId="urn:microsoft.com/office/officeart/2018/2/layout/IconVerticalSolidList"/>
    <dgm:cxn modelId="{39E9827A-F363-4ECB-A681-800B62A7ED1E}" type="presParOf" srcId="{3B0BE6CD-2079-479A-BCEC-551657333E59}" destId="{F94A3D0B-B179-40F8-8D74-67F457583B44}" srcOrd="3" destOrd="0" presId="urn:microsoft.com/office/officeart/2018/2/layout/IconVerticalSolidList"/>
    <dgm:cxn modelId="{B8A68F54-D926-4F49-8D8F-9CA87615FB00}" type="presParOf" srcId="{3B0BE6CD-2079-479A-BCEC-551657333E59}" destId="{E9D0675A-AE1D-45F7-A532-96DA1BE91FAA}" srcOrd="4" destOrd="0" presId="urn:microsoft.com/office/officeart/2018/2/layout/IconVerticalSolidList"/>
    <dgm:cxn modelId="{D3027629-7AF4-4053-8C35-9F35EED5BE3D}" type="presParOf" srcId="{E9D0675A-AE1D-45F7-A532-96DA1BE91FAA}" destId="{6843F176-7CCE-4800-A5BD-8E02B38DADFF}" srcOrd="0" destOrd="0" presId="urn:microsoft.com/office/officeart/2018/2/layout/IconVerticalSolidList"/>
    <dgm:cxn modelId="{40595ACC-36D1-4C24-8E45-96DC76E921A2}" type="presParOf" srcId="{E9D0675A-AE1D-45F7-A532-96DA1BE91FAA}" destId="{C26E8853-A962-4E69-9D82-59068B524C6A}" srcOrd="1" destOrd="0" presId="urn:microsoft.com/office/officeart/2018/2/layout/IconVerticalSolidList"/>
    <dgm:cxn modelId="{DBAFD41B-FEDD-45D1-8B6E-15F771E1CC30}" type="presParOf" srcId="{E9D0675A-AE1D-45F7-A532-96DA1BE91FAA}" destId="{69E0F4EB-54F9-4FCB-9269-80BCC4F32AA8}" srcOrd="2" destOrd="0" presId="urn:microsoft.com/office/officeart/2018/2/layout/IconVerticalSolidList"/>
    <dgm:cxn modelId="{99FD338A-72D8-42CA-9A0C-F39D42BEAF24}" type="presParOf" srcId="{E9D0675A-AE1D-45F7-A532-96DA1BE91FAA}" destId="{B30168CF-8D24-43E3-97BF-61B595C9B62E}" srcOrd="3" destOrd="0" presId="urn:microsoft.com/office/officeart/2018/2/layout/IconVerticalSolidList"/>
    <dgm:cxn modelId="{DC1C47AD-BFE3-4FBF-945E-A59D4C876636}" type="presParOf" srcId="{3B0BE6CD-2079-479A-BCEC-551657333E59}" destId="{11B95930-1085-44C0-A175-181D8EE00F26}" srcOrd="5" destOrd="0" presId="urn:microsoft.com/office/officeart/2018/2/layout/IconVerticalSolidList"/>
    <dgm:cxn modelId="{12F78BDC-6C76-4EEF-A671-D465D4411120}" type="presParOf" srcId="{3B0BE6CD-2079-479A-BCEC-551657333E59}" destId="{B1102F1D-8AB6-4296-A5D3-8671FEFF4FF9}" srcOrd="6" destOrd="0" presId="urn:microsoft.com/office/officeart/2018/2/layout/IconVerticalSolidList"/>
    <dgm:cxn modelId="{D644DC99-A80B-4B67-9EE1-FDFAAE16CB91}" type="presParOf" srcId="{B1102F1D-8AB6-4296-A5D3-8671FEFF4FF9}" destId="{DABAF53D-6571-490B-8ED8-1FE8B5133A3A}" srcOrd="0" destOrd="0" presId="urn:microsoft.com/office/officeart/2018/2/layout/IconVerticalSolidList"/>
    <dgm:cxn modelId="{6E32DDAA-FE55-4726-AD89-CB25F668A19C}" type="presParOf" srcId="{B1102F1D-8AB6-4296-A5D3-8671FEFF4FF9}" destId="{A017A175-0B74-407B-8DFE-F958AD1FF1D9}" srcOrd="1" destOrd="0" presId="urn:microsoft.com/office/officeart/2018/2/layout/IconVerticalSolidList"/>
    <dgm:cxn modelId="{04872590-68DC-40E2-8185-F7121258A9DE}" type="presParOf" srcId="{B1102F1D-8AB6-4296-A5D3-8671FEFF4FF9}" destId="{AE5180DD-D591-4C14-A7C6-6E8272DCAF62}" srcOrd="2" destOrd="0" presId="urn:microsoft.com/office/officeart/2018/2/layout/IconVerticalSolidList"/>
    <dgm:cxn modelId="{4F8BF295-0460-4CB4-97A1-151E98095D37}" type="presParOf" srcId="{B1102F1D-8AB6-4296-A5D3-8671FEFF4FF9}" destId="{50616AD6-5FB9-4617-B2C4-99CF701FBD89}" srcOrd="3" destOrd="0" presId="urn:microsoft.com/office/officeart/2018/2/layout/IconVerticalSolidList"/>
    <dgm:cxn modelId="{B8E4B0C6-AD85-43A5-BC6D-15AB16347585}" type="presParOf" srcId="{3B0BE6CD-2079-479A-BCEC-551657333E59}" destId="{86DA58D3-9387-42D3-9AC3-1BBF465CBB69}" srcOrd="7" destOrd="0" presId="urn:microsoft.com/office/officeart/2018/2/layout/IconVerticalSolidList"/>
    <dgm:cxn modelId="{4D4D009D-CC3F-4AB1-9B72-82D01E906FA2}" type="presParOf" srcId="{3B0BE6CD-2079-479A-BCEC-551657333E59}" destId="{24E740F2-31D8-4F6D-AD75-977595F7DD64}" srcOrd="8" destOrd="0" presId="urn:microsoft.com/office/officeart/2018/2/layout/IconVerticalSolidList"/>
    <dgm:cxn modelId="{84F71B48-9AFD-44DA-BB33-A0776C5BE550}" type="presParOf" srcId="{24E740F2-31D8-4F6D-AD75-977595F7DD64}" destId="{C566A894-1E06-42CF-8B59-95C697BC04AA}" srcOrd="0" destOrd="0" presId="urn:microsoft.com/office/officeart/2018/2/layout/IconVerticalSolidList"/>
    <dgm:cxn modelId="{0AF8B549-EDDB-440D-815E-9D4E75A35830}" type="presParOf" srcId="{24E740F2-31D8-4F6D-AD75-977595F7DD64}" destId="{F4BAFEFB-1F5A-46A1-8ED6-179794BC201B}" srcOrd="1" destOrd="0" presId="urn:microsoft.com/office/officeart/2018/2/layout/IconVerticalSolidList"/>
    <dgm:cxn modelId="{79D728AF-83F9-4C4D-88EA-772BCF505B1D}" type="presParOf" srcId="{24E740F2-31D8-4F6D-AD75-977595F7DD64}" destId="{6E76B6B7-3D56-4F17-9C03-D7058EE705E6}" srcOrd="2" destOrd="0" presId="urn:microsoft.com/office/officeart/2018/2/layout/IconVerticalSolidList"/>
    <dgm:cxn modelId="{DE3126BE-002B-474C-BAB2-597EFADAA289}" type="presParOf" srcId="{24E740F2-31D8-4F6D-AD75-977595F7DD64}" destId="{202C293B-23E7-4D04-BA0F-CF4F9003BB8B}" srcOrd="3" destOrd="0" presId="urn:microsoft.com/office/officeart/2018/2/layout/IconVerticalSolidList"/>
    <dgm:cxn modelId="{1DDFBEDC-FED5-4344-A422-9FFB333E2D58}" type="presParOf" srcId="{3B0BE6CD-2079-479A-BCEC-551657333E59}" destId="{AD4FC0B0-A85F-427D-A892-9F564412DE0E}" srcOrd="9" destOrd="0" presId="urn:microsoft.com/office/officeart/2018/2/layout/IconVerticalSolidList"/>
    <dgm:cxn modelId="{7211F32B-18C3-410B-9167-246A92BF4F8D}" type="presParOf" srcId="{3B0BE6CD-2079-479A-BCEC-551657333E59}" destId="{B5755473-ECCD-4C6E-BDAA-934585C5FE36}" srcOrd="10" destOrd="0" presId="urn:microsoft.com/office/officeart/2018/2/layout/IconVerticalSolidList"/>
    <dgm:cxn modelId="{DDFD7BDF-EA34-490A-8CCD-6CD99557B767}" type="presParOf" srcId="{B5755473-ECCD-4C6E-BDAA-934585C5FE36}" destId="{9A8A2DC7-36EE-4403-BF47-9BF472CB7FA3}" srcOrd="0" destOrd="0" presId="urn:microsoft.com/office/officeart/2018/2/layout/IconVerticalSolidList"/>
    <dgm:cxn modelId="{28F148C2-6F28-4A0A-A4C5-5B01A7E33631}" type="presParOf" srcId="{B5755473-ECCD-4C6E-BDAA-934585C5FE36}" destId="{DB48D459-A45A-46AB-A060-A23587C37CB5}" srcOrd="1" destOrd="0" presId="urn:microsoft.com/office/officeart/2018/2/layout/IconVerticalSolidList"/>
    <dgm:cxn modelId="{23BDED97-4EDB-4FD5-9C96-CAE1C6BFB33B}" type="presParOf" srcId="{B5755473-ECCD-4C6E-BDAA-934585C5FE36}" destId="{48102E2B-FEC2-40A6-80C8-767ACAE3A99D}" srcOrd="2" destOrd="0" presId="urn:microsoft.com/office/officeart/2018/2/layout/IconVerticalSolidList"/>
    <dgm:cxn modelId="{86D0FB82-E1B0-4863-BDA0-05889E0115E2}" type="presParOf" srcId="{B5755473-ECCD-4C6E-BDAA-934585C5FE36}" destId="{4ADB408E-7D68-4CC7-B1FC-AACA8280A79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00FF9A-78B8-4ABF-A2CB-D703FBF29B3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4C46D75-70AF-4849-92D3-06083417F151}">
      <dgm:prSet/>
      <dgm:spPr/>
      <dgm:t>
        <a:bodyPr/>
        <a:lstStyle/>
        <a:p>
          <a:r>
            <a:rPr lang="en-US"/>
            <a:t>Community needs</a:t>
          </a:r>
        </a:p>
      </dgm:t>
    </dgm:pt>
    <dgm:pt modelId="{2355EC22-7B9C-438E-983D-DD3E76669A6D}" type="parTrans" cxnId="{9414312A-B9F6-49E1-9895-A6545403963F}">
      <dgm:prSet/>
      <dgm:spPr/>
      <dgm:t>
        <a:bodyPr/>
        <a:lstStyle/>
        <a:p>
          <a:endParaRPr lang="en-US"/>
        </a:p>
      </dgm:t>
    </dgm:pt>
    <dgm:pt modelId="{314B81FB-C916-4418-95F2-D2CDFDEFDF3F}" type="sibTrans" cxnId="{9414312A-B9F6-49E1-9895-A6545403963F}">
      <dgm:prSet/>
      <dgm:spPr/>
      <dgm:t>
        <a:bodyPr/>
        <a:lstStyle/>
        <a:p>
          <a:endParaRPr lang="en-US"/>
        </a:p>
      </dgm:t>
    </dgm:pt>
    <dgm:pt modelId="{339A65F9-1BE3-4E37-AE17-CDF1347EE36A}">
      <dgm:prSet/>
      <dgm:spPr/>
      <dgm:t>
        <a:bodyPr/>
        <a:lstStyle/>
        <a:p>
          <a:r>
            <a:rPr lang="en-US"/>
            <a:t>Health system support</a:t>
          </a:r>
        </a:p>
      </dgm:t>
    </dgm:pt>
    <dgm:pt modelId="{4EF4789A-0AC5-4D02-A4D3-11BE27D20948}" type="parTrans" cxnId="{77D16D64-68E3-4791-B338-7354F9DC3509}">
      <dgm:prSet/>
      <dgm:spPr/>
      <dgm:t>
        <a:bodyPr/>
        <a:lstStyle/>
        <a:p>
          <a:endParaRPr lang="en-US"/>
        </a:p>
      </dgm:t>
    </dgm:pt>
    <dgm:pt modelId="{A35F1EFB-EA79-4991-8CED-DAD4741929AD}" type="sibTrans" cxnId="{77D16D64-68E3-4791-B338-7354F9DC3509}">
      <dgm:prSet/>
      <dgm:spPr/>
      <dgm:t>
        <a:bodyPr/>
        <a:lstStyle/>
        <a:p>
          <a:endParaRPr lang="en-US"/>
        </a:p>
      </dgm:t>
    </dgm:pt>
    <dgm:pt modelId="{23ECF829-CBC7-485A-8A5B-347516ADE552}">
      <dgm:prSet/>
      <dgm:spPr/>
      <dgm:t>
        <a:bodyPr/>
        <a:lstStyle/>
        <a:p>
          <a:r>
            <a:rPr lang="en-US"/>
            <a:t>Change in law</a:t>
          </a:r>
        </a:p>
      </dgm:t>
    </dgm:pt>
    <dgm:pt modelId="{0193DCAC-C7F3-4EC9-9137-E082BE1C502B}" type="parTrans" cxnId="{BE2C9E64-3753-4710-A5F1-65FFF1267A79}">
      <dgm:prSet/>
      <dgm:spPr/>
      <dgm:t>
        <a:bodyPr/>
        <a:lstStyle/>
        <a:p>
          <a:endParaRPr lang="en-US"/>
        </a:p>
      </dgm:t>
    </dgm:pt>
    <dgm:pt modelId="{144237E0-3C72-4508-97C9-60167FC06411}" type="sibTrans" cxnId="{BE2C9E64-3753-4710-A5F1-65FFF1267A79}">
      <dgm:prSet/>
      <dgm:spPr/>
      <dgm:t>
        <a:bodyPr/>
        <a:lstStyle/>
        <a:p>
          <a:endParaRPr lang="en-US"/>
        </a:p>
      </dgm:t>
    </dgm:pt>
    <dgm:pt modelId="{0A0BD8EE-7604-42B9-9956-0758A9B76251}">
      <dgm:prSet/>
      <dgm:spPr/>
      <dgm:t>
        <a:bodyPr/>
        <a:lstStyle/>
        <a:p>
          <a:r>
            <a:rPr lang="en-US"/>
            <a:t>3</a:t>
          </a:r>
          <a:r>
            <a:rPr lang="en-US" baseline="30000"/>
            <a:t>rd</a:t>
          </a:r>
          <a:r>
            <a:rPr lang="en-US"/>
            <a:t> party payer support</a:t>
          </a:r>
        </a:p>
      </dgm:t>
    </dgm:pt>
    <dgm:pt modelId="{1B1DF98D-9081-418D-93A9-96D084698E9A}" type="parTrans" cxnId="{DEB5D4DE-3C25-4BD2-9A6F-DEE736336819}">
      <dgm:prSet/>
      <dgm:spPr/>
      <dgm:t>
        <a:bodyPr/>
        <a:lstStyle/>
        <a:p>
          <a:endParaRPr lang="en-US"/>
        </a:p>
      </dgm:t>
    </dgm:pt>
    <dgm:pt modelId="{46A6656B-6D3D-472A-B6FF-BFEF6890A6F5}" type="sibTrans" cxnId="{DEB5D4DE-3C25-4BD2-9A6F-DEE736336819}">
      <dgm:prSet/>
      <dgm:spPr/>
      <dgm:t>
        <a:bodyPr/>
        <a:lstStyle/>
        <a:p>
          <a:endParaRPr lang="en-US"/>
        </a:p>
      </dgm:t>
    </dgm:pt>
    <dgm:pt modelId="{9CE120A3-2579-4849-A561-1D2685F0D2F4}" type="pres">
      <dgm:prSet presAssocID="{C500FF9A-78B8-4ABF-A2CB-D703FBF29B3E}" presName="linear" presStyleCnt="0">
        <dgm:presLayoutVars>
          <dgm:animLvl val="lvl"/>
          <dgm:resizeHandles val="exact"/>
        </dgm:presLayoutVars>
      </dgm:prSet>
      <dgm:spPr/>
    </dgm:pt>
    <dgm:pt modelId="{14B63A03-3692-4B94-B4CE-162E01FEAFF9}" type="pres">
      <dgm:prSet presAssocID="{44C46D75-70AF-4849-92D3-06083417F151}" presName="parentText" presStyleLbl="node1" presStyleIdx="0" presStyleCnt="4">
        <dgm:presLayoutVars>
          <dgm:chMax val="0"/>
          <dgm:bulletEnabled val="1"/>
        </dgm:presLayoutVars>
      </dgm:prSet>
      <dgm:spPr/>
    </dgm:pt>
    <dgm:pt modelId="{400C5392-6921-4284-A117-63A6CB4B847A}" type="pres">
      <dgm:prSet presAssocID="{314B81FB-C916-4418-95F2-D2CDFDEFDF3F}" presName="spacer" presStyleCnt="0"/>
      <dgm:spPr/>
    </dgm:pt>
    <dgm:pt modelId="{105E22C1-D84A-48BB-BA7D-D434AE06FD4A}" type="pres">
      <dgm:prSet presAssocID="{339A65F9-1BE3-4E37-AE17-CDF1347EE36A}" presName="parentText" presStyleLbl="node1" presStyleIdx="1" presStyleCnt="4">
        <dgm:presLayoutVars>
          <dgm:chMax val="0"/>
          <dgm:bulletEnabled val="1"/>
        </dgm:presLayoutVars>
      </dgm:prSet>
      <dgm:spPr/>
    </dgm:pt>
    <dgm:pt modelId="{7594A297-A23D-415C-B285-9FAEDC83E628}" type="pres">
      <dgm:prSet presAssocID="{A35F1EFB-EA79-4991-8CED-DAD4741929AD}" presName="spacer" presStyleCnt="0"/>
      <dgm:spPr/>
    </dgm:pt>
    <dgm:pt modelId="{FD65207C-21B9-42E9-B815-6E6BE5B93251}" type="pres">
      <dgm:prSet presAssocID="{23ECF829-CBC7-485A-8A5B-347516ADE552}" presName="parentText" presStyleLbl="node1" presStyleIdx="2" presStyleCnt="4">
        <dgm:presLayoutVars>
          <dgm:chMax val="0"/>
          <dgm:bulletEnabled val="1"/>
        </dgm:presLayoutVars>
      </dgm:prSet>
      <dgm:spPr/>
    </dgm:pt>
    <dgm:pt modelId="{EE910903-B1C1-473F-AF7C-770031834E75}" type="pres">
      <dgm:prSet presAssocID="{144237E0-3C72-4508-97C9-60167FC06411}" presName="spacer" presStyleCnt="0"/>
      <dgm:spPr/>
    </dgm:pt>
    <dgm:pt modelId="{2718B94F-0A5B-4F75-8F91-0BFB9A60236E}" type="pres">
      <dgm:prSet presAssocID="{0A0BD8EE-7604-42B9-9956-0758A9B76251}" presName="parentText" presStyleLbl="node1" presStyleIdx="3" presStyleCnt="4">
        <dgm:presLayoutVars>
          <dgm:chMax val="0"/>
          <dgm:bulletEnabled val="1"/>
        </dgm:presLayoutVars>
      </dgm:prSet>
      <dgm:spPr/>
    </dgm:pt>
  </dgm:ptLst>
  <dgm:cxnLst>
    <dgm:cxn modelId="{95A1D302-E0DD-4FA6-A298-EB112A561365}" type="presOf" srcId="{0A0BD8EE-7604-42B9-9956-0758A9B76251}" destId="{2718B94F-0A5B-4F75-8F91-0BFB9A60236E}" srcOrd="0" destOrd="0" presId="urn:microsoft.com/office/officeart/2005/8/layout/vList2"/>
    <dgm:cxn modelId="{9414312A-B9F6-49E1-9895-A6545403963F}" srcId="{C500FF9A-78B8-4ABF-A2CB-D703FBF29B3E}" destId="{44C46D75-70AF-4849-92D3-06083417F151}" srcOrd="0" destOrd="0" parTransId="{2355EC22-7B9C-438E-983D-DD3E76669A6D}" sibTransId="{314B81FB-C916-4418-95F2-D2CDFDEFDF3F}"/>
    <dgm:cxn modelId="{77D16D64-68E3-4791-B338-7354F9DC3509}" srcId="{C500FF9A-78B8-4ABF-A2CB-D703FBF29B3E}" destId="{339A65F9-1BE3-4E37-AE17-CDF1347EE36A}" srcOrd="1" destOrd="0" parTransId="{4EF4789A-0AC5-4D02-A4D3-11BE27D20948}" sibTransId="{A35F1EFB-EA79-4991-8CED-DAD4741929AD}"/>
    <dgm:cxn modelId="{BE2C9E64-3753-4710-A5F1-65FFF1267A79}" srcId="{C500FF9A-78B8-4ABF-A2CB-D703FBF29B3E}" destId="{23ECF829-CBC7-485A-8A5B-347516ADE552}" srcOrd="2" destOrd="0" parTransId="{0193DCAC-C7F3-4EC9-9137-E082BE1C502B}" sibTransId="{144237E0-3C72-4508-97C9-60167FC06411}"/>
    <dgm:cxn modelId="{F0C21D4D-EF6D-4E83-8831-112AF0B13622}" type="presOf" srcId="{C500FF9A-78B8-4ABF-A2CB-D703FBF29B3E}" destId="{9CE120A3-2579-4849-A561-1D2685F0D2F4}" srcOrd="0" destOrd="0" presId="urn:microsoft.com/office/officeart/2005/8/layout/vList2"/>
    <dgm:cxn modelId="{F942557D-8F8C-4CC3-BEF6-A6F7A4A7447E}" type="presOf" srcId="{339A65F9-1BE3-4E37-AE17-CDF1347EE36A}" destId="{105E22C1-D84A-48BB-BA7D-D434AE06FD4A}" srcOrd="0" destOrd="0" presId="urn:microsoft.com/office/officeart/2005/8/layout/vList2"/>
    <dgm:cxn modelId="{2FF8EFAD-2D89-4264-9E14-244283D356E6}" type="presOf" srcId="{44C46D75-70AF-4849-92D3-06083417F151}" destId="{14B63A03-3692-4B94-B4CE-162E01FEAFF9}" srcOrd="0" destOrd="0" presId="urn:microsoft.com/office/officeart/2005/8/layout/vList2"/>
    <dgm:cxn modelId="{DEB5D4DE-3C25-4BD2-9A6F-DEE736336819}" srcId="{C500FF9A-78B8-4ABF-A2CB-D703FBF29B3E}" destId="{0A0BD8EE-7604-42B9-9956-0758A9B76251}" srcOrd="3" destOrd="0" parTransId="{1B1DF98D-9081-418D-93A9-96D084698E9A}" sibTransId="{46A6656B-6D3D-472A-B6FF-BFEF6890A6F5}"/>
    <dgm:cxn modelId="{00D5E5E3-CBB0-441A-B800-2D5D48DC75F8}" type="presOf" srcId="{23ECF829-CBC7-485A-8A5B-347516ADE552}" destId="{FD65207C-21B9-42E9-B815-6E6BE5B93251}" srcOrd="0" destOrd="0" presId="urn:microsoft.com/office/officeart/2005/8/layout/vList2"/>
    <dgm:cxn modelId="{2132DEC4-0104-4E09-94D2-4CD37B903356}" type="presParOf" srcId="{9CE120A3-2579-4849-A561-1D2685F0D2F4}" destId="{14B63A03-3692-4B94-B4CE-162E01FEAFF9}" srcOrd="0" destOrd="0" presId="urn:microsoft.com/office/officeart/2005/8/layout/vList2"/>
    <dgm:cxn modelId="{12CAD013-39A1-4152-9042-3828EAAB673F}" type="presParOf" srcId="{9CE120A3-2579-4849-A561-1D2685F0D2F4}" destId="{400C5392-6921-4284-A117-63A6CB4B847A}" srcOrd="1" destOrd="0" presId="urn:microsoft.com/office/officeart/2005/8/layout/vList2"/>
    <dgm:cxn modelId="{2C396D0E-B8F1-41D1-91E0-98E5D1716E6C}" type="presParOf" srcId="{9CE120A3-2579-4849-A561-1D2685F0D2F4}" destId="{105E22C1-D84A-48BB-BA7D-D434AE06FD4A}" srcOrd="2" destOrd="0" presId="urn:microsoft.com/office/officeart/2005/8/layout/vList2"/>
    <dgm:cxn modelId="{334CA5C4-2396-4D3B-BD82-D7A378605B6A}" type="presParOf" srcId="{9CE120A3-2579-4849-A561-1D2685F0D2F4}" destId="{7594A297-A23D-415C-B285-9FAEDC83E628}" srcOrd="3" destOrd="0" presId="urn:microsoft.com/office/officeart/2005/8/layout/vList2"/>
    <dgm:cxn modelId="{95804C55-08FC-4E33-90DE-17283DA4FBCD}" type="presParOf" srcId="{9CE120A3-2579-4849-A561-1D2685F0D2F4}" destId="{FD65207C-21B9-42E9-B815-6E6BE5B93251}" srcOrd="4" destOrd="0" presId="urn:microsoft.com/office/officeart/2005/8/layout/vList2"/>
    <dgm:cxn modelId="{ED63F41A-5953-4F00-BAE6-8E9A2A2198C8}" type="presParOf" srcId="{9CE120A3-2579-4849-A561-1D2685F0D2F4}" destId="{EE910903-B1C1-473F-AF7C-770031834E75}" srcOrd="5" destOrd="0" presId="urn:microsoft.com/office/officeart/2005/8/layout/vList2"/>
    <dgm:cxn modelId="{8FAA009D-8091-454A-A39A-B48D96E4E6CA}" type="presParOf" srcId="{9CE120A3-2579-4849-A561-1D2685F0D2F4}" destId="{2718B94F-0A5B-4F75-8F91-0BFB9A60236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CC863-C5DB-4B16-B285-4F96611130F0}">
      <dsp:nvSpPr>
        <dsp:cNvPr id="0" name=""/>
        <dsp:cNvSpPr/>
      </dsp:nvSpPr>
      <dsp:spPr>
        <a:xfrm>
          <a:off x="0" y="1907"/>
          <a:ext cx="6588691" cy="8128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72EBD8-C8E2-4ED6-8481-A2DB280414BC}">
      <dsp:nvSpPr>
        <dsp:cNvPr id="0" name=""/>
        <dsp:cNvSpPr/>
      </dsp:nvSpPr>
      <dsp:spPr>
        <a:xfrm>
          <a:off x="245877" y="184791"/>
          <a:ext cx="447049" cy="4470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4AA9DC6-FDA3-4B48-80D8-6F6611C7B5B8}">
      <dsp:nvSpPr>
        <dsp:cNvPr id="0" name=""/>
        <dsp:cNvSpPr/>
      </dsp:nvSpPr>
      <dsp:spPr>
        <a:xfrm>
          <a:off x="938804" y="1907"/>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844550">
            <a:lnSpc>
              <a:spcPct val="90000"/>
            </a:lnSpc>
            <a:spcBef>
              <a:spcPct val="0"/>
            </a:spcBef>
            <a:spcAft>
              <a:spcPct val="35000"/>
            </a:spcAft>
            <a:buNone/>
          </a:pPr>
          <a:r>
            <a:rPr lang="en-US" sz="1900" kern="1200"/>
            <a:t>Improve billing practices</a:t>
          </a:r>
        </a:p>
      </dsp:txBody>
      <dsp:txXfrm>
        <a:off x="938804" y="1907"/>
        <a:ext cx="5649886" cy="812817"/>
      </dsp:txXfrm>
    </dsp:sp>
    <dsp:sp modelId="{5A8E7E29-4DA2-456E-9E4D-81F177F07321}">
      <dsp:nvSpPr>
        <dsp:cNvPr id="0" name=""/>
        <dsp:cNvSpPr/>
      </dsp:nvSpPr>
      <dsp:spPr>
        <a:xfrm>
          <a:off x="0" y="1017929"/>
          <a:ext cx="6588691" cy="8128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3A28A9-DBEC-4CA4-97EE-9169B3022403}">
      <dsp:nvSpPr>
        <dsp:cNvPr id="0" name=""/>
        <dsp:cNvSpPr/>
      </dsp:nvSpPr>
      <dsp:spPr>
        <a:xfrm>
          <a:off x="245877" y="1200813"/>
          <a:ext cx="447049" cy="4470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9FC791-12CD-47E0-873A-DE376ABF4D54}">
      <dsp:nvSpPr>
        <dsp:cNvPr id="0" name=""/>
        <dsp:cNvSpPr/>
      </dsp:nvSpPr>
      <dsp:spPr>
        <a:xfrm>
          <a:off x="938804" y="1017929"/>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844550">
            <a:lnSpc>
              <a:spcPct val="90000"/>
            </a:lnSpc>
            <a:spcBef>
              <a:spcPct val="0"/>
            </a:spcBef>
            <a:spcAft>
              <a:spcPct val="35000"/>
            </a:spcAft>
            <a:buNone/>
          </a:pPr>
          <a:r>
            <a:rPr lang="en-US" sz="1900" kern="1200"/>
            <a:t>Variable scheduling</a:t>
          </a:r>
        </a:p>
      </dsp:txBody>
      <dsp:txXfrm>
        <a:off x="938804" y="1017929"/>
        <a:ext cx="5649886" cy="812817"/>
      </dsp:txXfrm>
    </dsp:sp>
    <dsp:sp modelId="{6843F176-7CCE-4800-A5BD-8E02B38DADFF}">
      <dsp:nvSpPr>
        <dsp:cNvPr id="0" name=""/>
        <dsp:cNvSpPr/>
      </dsp:nvSpPr>
      <dsp:spPr>
        <a:xfrm>
          <a:off x="0" y="2033951"/>
          <a:ext cx="6588691" cy="8128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6E8853-A962-4E69-9D82-59068B524C6A}">
      <dsp:nvSpPr>
        <dsp:cNvPr id="0" name=""/>
        <dsp:cNvSpPr/>
      </dsp:nvSpPr>
      <dsp:spPr>
        <a:xfrm>
          <a:off x="245877" y="2216835"/>
          <a:ext cx="447049" cy="4470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30168CF-8D24-43E3-97BF-61B595C9B62E}">
      <dsp:nvSpPr>
        <dsp:cNvPr id="0" name=""/>
        <dsp:cNvSpPr/>
      </dsp:nvSpPr>
      <dsp:spPr>
        <a:xfrm>
          <a:off x="938804" y="2033951"/>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844550">
            <a:lnSpc>
              <a:spcPct val="90000"/>
            </a:lnSpc>
            <a:spcBef>
              <a:spcPct val="0"/>
            </a:spcBef>
            <a:spcAft>
              <a:spcPct val="35000"/>
            </a:spcAft>
            <a:buNone/>
          </a:pPr>
          <a:r>
            <a:rPr lang="en-US" sz="1900" kern="1200"/>
            <a:t>Alternate methods of transportation</a:t>
          </a:r>
        </a:p>
      </dsp:txBody>
      <dsp:txXfrm>
        <a:off x="938804" y="2033951"/>
        <a:ext cx="5649886" cy="812817"/>
      </dsp:txXfrm>
    </dsp:sp>
    <dsp:sp modelId="{DABAF53D-6571-490B-8ED8-1FE8B5133A3A}">
      <dsp:nvSpPr>
        <dsp:cNvPr id="0" name=""/>
        <dsp:cNvSpPr/>
      </dsp:nvSpPr>
      <dsp:spPr>
        <a:xfrm>
          <a:off x="0" y="3049973"/>
          <a:ext cx="6588691" cy="8128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17A175-0B74-407B-8DFE-F958AD1FF1D9}">
      <dsp:nvSpPr>
        <dsp:cNvPr id="0" name=""/>
        <dsp:cNvSpPr/>
      </dsp:nvSpPr>
      <dsp:spPr>
        <a:xfrm>
          <a:off x="245877" y="3232857"/>
          <a:ext cx="447049" cy="4470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616AD6-5FB9-4617-B2C4-99CF701FBD89}">
      <dsp:nvSpPr>
        <dsp:cNvPr id="0" name=""/>
        <dsp:cNvSpPr/>
      </dsp:nvSpPr>
      <dsp:spPr>
        <a:xfrm>
          <a:off x="938804" y="3049973"/>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844550">
            <a:lnSpc>
              <a:spcPct val="90000"/>
            </a:lnSpc>
            <a:spcBef>
              <a:spcPct val="0"/>
            </a:spcBef>
            <a:spcAft>
              <a:spcPct val="35000"/>
            </a:spcAft>
            <a:buNone/>
          </a:pPr>
          <a:r>
            <a:rPr lang="en-US" sz="1900" kern="1200"/>
            <a:t>Alternate destinations</a:t>
          </a:r>
        </a:p>
      </dsp:txBody>
      <dsp:txXfrm>
        <a:off x="938804" y="3049973"/>
        <a:ext cx="5649886" cy="812817"/>
      </dsp:txXfrm>
    </dsp:sp>
    <dsp:sp modelId="{C566A894-1E06-42CF-8B59-95C697BC04AA}">
      <dsp:nvSpPr>
        <dsp:cNvPr id="0" name=""/>
        <dsp:cNvSpPr/>
      </dsp:nvSpPr>
      <dsp:spPr>
        <a:xfrm>
          <a:off x="0" y="4065995"/>
          <a:ext cx="6588691" cy="8128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BAFEFB-1F5A-46A1-8ED6-179794BC201B}">
      <dsp:nvSpPr>
        <dsp:cNvPr id="0" name=""/>
        <dsp:cNvSpPr/>
      </dsp:nvSpPr>
      <dsp:spPr>
        <a:xfrm>
          <a:off x="245877" y="4248879"/>
          <a:ext cx="447049" cy="4470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2C293B-23E7-4D04-BA0F-CF4F9003BB8B}">
      <dsp:nvSpPr>
        <dsp:cNvPr id="0" name=""/>
        <dsp:cNvSpPr/>
      </dsp:nvSpPr>
      <dsp:spPr>
        <a:xfrm>
          <a:off x="938804" y="4065995"/>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844550">
            <a:lnSpc>
              <a:spcPct val="90000"/>
            </a:lnSpc>
            <a:spcBef>
              <a:spcPct val="0"/>
            </a:spcBef>
            <a:spcAft>
              <a:spcPct val="35000"/>
            </a:spcAft>
            <a:buNone/>
          </a:pPr>
          <a:r>
            <a:rPr lang="en-US" sz="1900" kern="1200"/>
            <a:t>Care at home</a:t>
          </a:r>
        </a:p>
      </dsp:txBody>
      <dsp:txXfrm>
        <a:off x="938804" y="4065995"/>
        <a:ext cx="5649886" cy="812817"/>
      </dsp:txXfrm>
    </dsp:sp>
    <dsp:sp modelId="{9A8A2DC7-36EE-4403-BF47-9BF472CB7FA3}">
      <dsp:nvSpPr>
        <dsp:cNvPr id="0" name=""/>
        <dsp:cNvSpPr/>
      </dsp:nvSpPr>
      <dsp:spPr>
        <a:xfrm>
          <a:off x="0" y="5082017"/>
          <a:ext cx="6588691" cy="81281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8D459-A45A-46AB-A060-A23587C37CB5}">
      <dsp:nvSpPr>
        <dsp:cNvPr id="0" name=""/>
        <dsp:cNvSpPr/>
      </dsp:nvSpPr>
      <dsp:spPr>
        <a:xfrm>
          <a:off x="245877" y="5264901"/>
          <a:ext cx="447049" cy="44704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DB408E-7D68-4CC7-B1FC-AACA8280A799}">
      <dsp:nvSpPr>
        <dsp:cNvPr id="0" name=""/>
        <dsp:cNvSpPr/>
      </dsp:nvSpPr>
      <dsp:spPr>
        <a:xfrm>
          <a:off x="938804" y="5082017"/>
          <a:ext cx="5649886" cy="812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023" tIns="86023" rIns="86023" bIns="86023" numCol="1" spcCol="1270" anchor="ctr" anchorCtr="0">
          <a:noAutofit/>
        </a:bodyPr>
        <a:lstStyle/>
        <a:p>
          <a:pPr marL="0" lvl="0" indent="0" algn="l" defTabSz="844550">
            <a:lnSpc>
              <a:spcPct val="90000"/>
            </a:lnSpc>
            <a:spcBef>
              <a:spcPct val="0"/>
            </a:spcBef>
            <a:spcAft>
              <a:spcPct val="35000"/>
            </a:spcAft>
            <a:buNone/>
          </a:pPr>
          <a:r>
            <a:rPr lang="en-US" sz="1900" kern="1200"/>
            <a:t>Revamp the education process</a:t>
          </a:r>
        </a:p>
      </dsp:txBody>
      <dsp:txXfrm>
        <a:off x="938804" y="5082017"/>
        <a:ext cx="5649886" cy="8128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63A03-3692-4B94-B4CE-162E01FEAFF9}">
      <dsp:nvSpPr>
        <dsp:cNvPr id="0" name=""/>
        <dsp:cNvSpPr/>
      </dsp:nvSpPr>
      <dsp:spPr>
        <a:xfrm>
          <a:off x="0" y="434598"/>
          <a:ext cx="5029199" cy="9354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a:t>Community needs</a:t>
          </a:r>
        </a:p>
      </dsp:txBody>
      <dsp:txXfrm>
        <a:off x="45663" y="480261"/>
        <a:ext cx="4937873" cy="844089"/>
      </dsp:txXfrm>
    </dsp:sp>
    <dsp:sp modelId="{105E22C1-D84A-48BB-BA7D-D434AE06FD4A}">
      <dsp:nvSpPr>
        <dsp:cNvPr id="0" name=""/>
        <dsp:cNvSpPr/>
      </dsp:nvSpPr>
      <dsp:spPr>
        <a:xfrm>
          <a:off x="0" y="1482333"/>
          <a:ext cx="5029199" cy="935415"/>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a:t>Health system support</a:t>
          </a:r>
        </a:p>
      </dsp:txBody>
      <dsp:txXfrm>
        <a:off x="45663" y="1527996"/>
        <a:ext cx="4937873" cy="844089"/>
      </dsp:txXfrm>
    </dsp:sp>
    <dsp:sp modelId="{FD65207C-21B9-42E9-B815-6E6BE5B93251}">
      <dsp:nvSpPr>
        <dsp:cNvPr id="0" name=""/>
        <dsp:cNvSpPr/>
      </dsp:nvSpPr>
      <dsp:spPr>
        <a:xfrm>
          <a:off x="0" y="2530069"/>
          <a:ext cx="5029199" cy="935415"/>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a:t>Change in law</a:t>
          </a:r>
        </a:p>
      </dsp:txBody>
      <dsp:txXfrm>
        <a:off x="45663" y="2575732"/>
        <a:ext cx="4937873" cy="844089"/>
      </dsp:txXfrm>
    </dsp:sp>
    <dsp:sp modelId="{2718B94F-0A5B-4F75-8F91-0BFB9A60236E}">
      <dsp:nvSpPr>
        <dsp:cNvPr id="0" name=""/>
        <dsp:cNvSpPr/>
      </dsp:nvSpPr>
      <dsp:spPr>
        <a:xfrm>
          <a:off x="0" y="3577804"/>
          <a:ext cx="5029199" cy="93541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a:t>3</a:t>
          </a:r>
          <a:r>
            <a:rPr lang="en-US" sz="3900" kern="1200" baseline="30000"/>
            <a:t>rd</a:t>
          </a:r>
          <a:r>
            <a:rPr lang="en-US" sz="3900" kern="1200"/>
            <a:t> party payer support</a:t>
          </a:r>
        </a:p>
      </dsp:txBody>
      <dsp:txXfrm>
        <a:off x="45663" y="3623467"/>
        <a:ext cx="4937873" cy="84408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5049A-E294-4407-A439-4F9535C9B6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009CD0-E4A6-471D-8B45-1637B26E4E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7A66B9-3B83-469B-B56D-D95F068B5A18}"/>
              </a:ext>
            </a:extLst>
          </p:cNvPr>
          <p:cNvSpPr>
            <a:spLocks noGrp="1"/>
          </p:cNvSpPr>
          <p:nvPr>
            <p:ph type="dt" sz="half" idx="10"/>
          </p:nvPr>
        </p:nvSpPr>
        <p:spPr/>
        <p:txBody>
          <a:bodyPr/>
          <a:lstStyle/>
          <a:p>
            <a:fld id="{5B66C1B9-916C-4C27-B99F-0FA074E0FFFD}" type="datetimeFigureOut">
              <a:rPr lang="en-US" smtClean="0"/>
              <a:t>9/4/2020</a:t>
            </a:fld>
            <a:endParaRPr lang="en-US"/>
          </a:p>
        </p:txBody>
      </p:sp>
      <p:sp>
        <p:nvSpPr>
          <p:cNvPr id="5" name="Footer Placeholder 4">
            <a:extLst>
              <a:ext uri="{FF2B5EF4-FFF2-40B4-BE49-F238E27FC236}">
                <a16:creationId xmlns:a16="http://schemas.microsoft.com/office/drawing/2014/main" id="{84DEF250-95FD-43CA-A339-35C01763B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C3270-154A-4189-B619-4CF2DFDFFFE8}"/>
              </a:ext>
            </a:extLst>
          </p:cNvPr>
          <p:cNvSpPr>
            <a:spLocks noGrp="1"/>
          </p:cNvSpPr>
          <p:nvPr>
            <p:ph type="sldNum" sz="quarter" idx="12"/>
          </p:nvPr>
        </p:nvSpPr>
        <p:spPr/>
        <p:txBody>
          <a:bodyPr/>
          <a:lstStyle/>
          <a:p>
            <a:fld id="{BECD67E3-EE75-4F4B-A4A0-33F1D0EB0980}" type="slidenum">
              <a:rPr lang="en-US" smtClean="0"/>
              <a:t>‹#›</a:t>
            </a:fld>
            <a:endParaRPr lang="en-US"/>
          </a:p>
        </p:txBody>
      </p:sp>
    </p:spTree>
    <p:extLst>
      <p:ext uri="{BB962C8B-B14F-4D97-AF65-F5344CB8AC3E}">
        <p14:creationId xmlns:p14="http://schemas.microsoft.com/office/powerpoint/2010/main" val="298045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D602B-AE0A-4A0A-BD47-6EA806ABE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58F47D-FECB-4BA1-B738-C08E79A26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69FB38-D8EB-4C63-B3A7-3889709906B0}"/>
              </a:ext>
            </a:extLst>
          </p:cNvPr>
          <p:cNvSpPr>
            <a:spLocks noGrp="1"/>
          </p:cNvSpPr>
          <p:nvPr>
            <p:ph type="dt" sz="half" idx="10"/>
          </p:nvPr>
        </p:nvSpPr>
        <p:spPr/>
        <p:txBody>
          <a:bodyPr/>
          <a:lstStyle/>
          <a:p>
            <a:fld id="{5B66C1B9-916C-4C27-B99F-0FA074E0FFFD}" type="datetimeFigureOut">
              <a:rPr lang="en-US" smtClean="0"/>
              <a:t>9/4/2020</a:t>
            </a:fld>
            <a:endParaRPr lang="en-US"/>
          </a:p>
        </p:txBody>
      </p:sp>
      <p:sp>
        <p:nvSpPr>
          <p:cNvPr id="5" name="Footer Placeholder 4">
            <a:extLst>
              <a:ext uri="{FF2B5EF4-FFF2-40B4-BE49-F238E27FC236}">
                <a16:creationId xmlns:a16="http://schemas.microsoft.com/office/drawing/2014/main" id="{EDAB0268-03AC-4FFF-954E-2EDF9245C3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43194-6670-404B-B37E-3A5A7EE72AAB}"/>
              </a:ext>
            </a:extLst>
          </p:cNvPr>
          <p:cNvSpPr>
            <a:spLocks noGrp="1"/>
          </p:cNvSpPr>
          <p:nvPr>
            <p:ph type="sldNum" sz="quarter" idx="12"/>
          </p:nvPr>
        </p:nvSpPr>
        <p:spPr/>
        <p:txBody>
          <a:bodyPr/>
          <a:lstStyle/>
          <a:p>
            <a:fld id="{BECD67E3-EE75-4F4B-A4A0-33F1D0EB0980}" type="slidenum">
              <a:rPr lang="en-US" smtClean="0"/>
              <a:t>‹#›</a:t>
            </a:fld>
            <a:endParaRPr lang="en-US"/>
          </a:p>
        </p:txBody>
      </p:sp>
    </p:spTree>
    <p:extLst>
      <p:ext uri="{BB962C8B-B14F-4D97-AF65-F5344CB8AC3E}">
        <p14:creationId xmlns:p14="http://schemas.microsoft.com/office/powerpoint/2010/main" val="98524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05F49A-F350-4A3F-B5EF-4658394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5E8E75-54FE-48D7-A513-9311EA5AC9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91CDAD-93A9-4107-BBBE-FC6703667BF7}"/>
              </a:ext>
            </a:extLst>
          </p:cNvPr>
          <p:cNvSpPr>
            <a:spLocks noGrp="1"/>
          </p:cNvSpPr>
          <p:nvPr>
            <p:ph type="dt" sz="half" idx="10"/>
          </p:nvPr>
        </p:nvSpPr>
        <p:spPr/>
        <p:txBody>
          <a:bodyPr/>
          <a:lstStyle/>
          <a:p>
            <a:fld id="{5B66C1B9-916C-4C27-B99F-0FA074E0FFFD}" type="datetimeFigureOut">
              <a:rPr lang="en-US" smtClean="0"/>
              <a:t>9/4/2020</a:t>
            </a:fld>
            <a:endParaRPr lang="en-US"/>
          </a:p>
        </p:txBody>
      </p:sp>
      <p:sp>
        <p:nvSpPr>
          <p:cNvPr id="5" name="Footer Placeholder 4">
            <a:extLst>
              <a:ext uri="{FF2B5EF4-FFF2-40B4-BE49-F238E27FC236}">
                <a16:creationId xmlns:a16="http://schemas.microsoft.com/office/drawing/2014/main" id="{EAFD6A57-7E23-4940-8950-C25050F5D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A53634-C3FB-4B55-B93A-1B59384488B0}"/>
              </a:ext>
            </a:extLst>
          </p:cNvPr>
          <p:cNvSpPr>
            <a:spLocks noGrp="1"/>
          </p:cNvSpPr>
          <p:nvPr>
            <p:ph type="sldNum" sz="quarter" idx="12"/>
          </p:nvPr>
        </p:nvSpPr>
        <p:spPr/>
        <p:txBody>
          <a:bodyPr/>
          <a:lstStyle/>
          <a:p>
            <a:fld id="{BECD67E3-EE75-4F4B-A4A0-33F1D0EB0980}" type="slidenum">
              <a:rPr lang="en-US" smtClean="0"/>
              <a:t>‹#›</a:t>
            </a:fld>
            <a:endParaRPr lang="en-US"/>
          </a:p>
        </p:txBody>
      </p:sp>
    </p:spTree>
    <p:extLst>
      <p:ext uri="{BB962C8B-B14F-4D97-AF65-F5344CB8AC3E}">
        <p14:creationId xmlns:p14="http://schemas.microsoft.com/office/powerpoint/2010/main" val="197800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238F5-8A51-4B40-B964-EE0EE1554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9ED8A8-5401-421C-B9B0-64407FC1BD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4EFA2-A1BD-41A0-802E-ECE75F9BDAE8}"/>
              </a:ext>
            </a:extLst>
          </p:cNvPr>
          <p:cNvSpPr>
            <a:spLocks noGrp="1"/>
          </p:cNvSpPr>
          <p:nvPr>
            <p:ph type="dt" sz="half" idx="10"/>
          </p:nvPr>
        </p:nvSpPr>
        <p:spPr/>
        <p:txBody>
          <a:bodyPr/>
          <a:lstStyle/>
          <a:p>
            <a:fld id="{5B66C1B9-916C-4C27-B99F-0FA074E0FFFD}" type="datetimeFigureOut">
              <a:rPr lang="en-US" smtClean="0"/>
              <a:t>9/4/2020</a:t>
            </a:fld>
            <a:endParaRPr lang="en-US"/>
          </a:p>
        </p:txBody>
      </p:sp>
      <p:sp>
        <p:nvSpPr>
          <p:cNvPr id="5" name="Footer Placeholder 4">
            <a:extLst>
              <a:ext uri="{FF2B5EF4-FFF2-40B4-BE49-F238E27FC236}">
                <a16:creationId xmlns:a16="http://schemas.microsoft.com/office/drawing/2014/main" id="{308B82D6-9A72-459D-A4FF-5CF1264948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724AF1-7F5E-4BA0-940C-714E9B21C6E7}"/>
              </a:ext>
            </a:extLst>
          </p:cNvPr>
          <p:cNvSpPr>
            <a:spLocks noGrp="1"/>
          </p:cNvSpPr>
          <p:nvPr>
            <p:ph type="sldNum" sz="quarter" idx="12"/>
          </p:nvPr>
        </p:nvSpPr>
        <p:spPr/>
        <p:txBody>
          <a:bodyPr/>
          <a:lstStyle/>
          <a:p>
            <a:fld id="{BECD67E3-EE75-4F4B-A4A0-33F1D0EB0980}" type="slidenum">
              <a:rPr lang="en-US" smtClean="0"/>
              <a:t>‹#›</a:t>
            </a:fld>
            <a:endParaRPr lang="en-US"/>
          </a:p>
        </p:txBody>
      </p:sp>
    </p:spTree>
    <p:extLst>
      <p:ext uri="{BB962C8B-B14F-4D97-AF65-F5344CB8AC3E}">
        <p14:creationId xmlns:p14="http://schemas.microsoft.com/office/powerpoint/2010/main" val="334294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F4383-5185-48A2-BED7-C6BC5ACAD4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70D990-20D1-4AD4-B09C-47648C0B23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C95AB4-CD38-4E84-AB4C-D390B1821D74}"/>
              </a:ext>
            </a:extLst>
          </p:cNvPr>
          <p:cNvSpPr>
            <a:spLocks noGrp="1"/>
          </p:cNvSpPr>
          <p:nvPr>
            <p:ph type="dt" sz="half" idx="10"/>
          </p:nvPr>
        </p:nvSpPr>
        <p:spPr/>
        <p:txBody>
          <a:bodyPr/>
          <a:lstStyle/>
          <a:p>
            <a:fld id="{5B66C1B9-916C-4C27-B99F-0FA074E0FFFD}" type="datetimeFigureOut">
              <a:rPr lang="en-US" smtClean="0"/>
              <a:t>9/4/2020</a:t>
            </a:fld>
            <a:endParaRPr lang="en-US"/>
          </a:p>
        </p:txBody>
      </p:sp>
      <p:sp>
        <p:nvSpPr>
          <p:cNvPr id="5" name="Footer Placeholder 4">
            <a:extLst>
              <a:ext uri="{FF2B5EF4-FFF2-40B4-BE49-F238E27FC236}">
                <a16:creationId xmlns:a16="http://schemas.microsoft.com/office/drawing/2014/main" id="{F259B4D9-874B-4276-B642-6E45549745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4A182A-96C7-42E0-A7FD-208DCD449203}"/>
              </a:ext>
            </a:extLst>
          </p:cNvPr>
          <p:cNvSpPr>
            <a:spLocks noGrp="1"/>
          </p:cNvSpPr>
          <p:nvPr>
            <p:ph type="sldNum" sz="quarter" idx="12"/>
          </p:nvPr>
        </p:nvSpPr>
        <p:spPr/>
        <p:txBody>
          <a:bodyPr/>
          <a:lstStyle/>
          <a:p>
            <a:fld id="{BECD67E3-EE75-4F4B-A4A0-33F1D0EB0980}" type="slidenum">
              <a:rPr lang="en-US" smtClean="0"/>
              <a:t>‹#›</a:t>
            </a:fld>
            <a:endParaRPr lang="en-US"/>
          </a:p>
        </p:txBody>
      </p:sp>
    </p:spTree>
    <p:extLst>
      <p:ext uri="{BB962C8B-B14F-4D97-AF65-F5344CB8AC3E}">
        <p14:creationId xmlns:p14="http://schemas.microsoft.com/office/powerpoint/2010/main" val="1780035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BBCAF-9AAF-4F29-A28E-0830B62183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A0715D-A00E-463F-8938-8FB0D5001A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08B274-770B-4D14-9DE4-AD3254ECDE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550F2A-62A6-462A-9B0E-C6007734CC70}"/>
              </a:ext>
            </a:extLst>
          </p:cNvPr>
          <p:cNvSpPr>
            <a:spLocks noGrp="1"/>
          </p:cNvSpPr>
          <p:nvPr>
            <p:ph type="dt" sz="half" idx="10"/>
          </p:nvPr>
        </p:nvSpPr>
        <p:spPr/>
        <p:txBody>
          <a:bodyPr/>
          <a:lstStyle/>
          <a:p>
            <a:fld id="{5B66C1B9-916C-4C27-B99F-0FA074E0FFFD}" type="datetimeFigureOut">
              <a:rPr lang="en-US" smtClean="0"/>
              <a:t>9/4/2020</a:t>
            </a:fld>
            <a:endParaRPr lang="en-US"/>
          </a:p>
        </p:txBody>
      </p:sp>
      <p:sp>
        <p:nvSpPr>
          <p:cNvPr id="6" name="Footer Placeholder 5">
            <a:extLst>
              <a:ext uri="{FF2B5EF4-FFF2-40B4-BE49-F238E27FC236}">
                <a16:creationId xmlns:a16="http://schemas.microsoft.com/office/drawing/2014/main" id="{BAF0CC37-CD68-4B66-AFAB-6901EFE85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9D1D84-99C6-4ABA-A17C-AD0BFA36D57F}"/>
              </a:ext>
            </a:extLst>
          </p:cNvPr>
          <p:cNvSpPr>
            <a:spLocks noGrp="1"/>
          </p:cNvSpPr>
          <p:nvPr>
            <p:ph type="sldNum" sz="quarter" idx="12"/>
          </p:nvPr>
        </p:nvSpPr>
        <p:spPr/>
        <p:txBody>
          <a:bodyPr/>
          <a:lstStyle/>
          <a:p>
            <a:fld id="{BECD67E3-EE75-4F4B-A4A0-33F1D0EB0980}" type="slidenum">
              <a:rPr lang="en-US" smtClean="0"/>
              <a:t>‹#›</a:t>
            </a:fld>
            <a:endParaRPr lang="en-US"/>
          </a:p>
        </p:txBody>
      </p:sp>
    </p:spTree>
    <p:extLst>
      <p:ext uri="{BB962C8B-B14F-4D97-AF65-F5344CB8AC3E}">
        <p14:creationId xmlns:p14="http://schemas.microsoft.com/office/powerpoint/2010/main" val="515207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C179F-6C5D-4DC9-B217-2D85B3E238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09F4C2-38B3-4D8D-A2E5-C9C5A66147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5BE4FD-EE3C-411D-B8A3-0C2EB716BF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0AF893-7026-4103-8954-DAECC2459C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673500-7D3C-4CD3-A52B-2BD779FC12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F206DC-3869-4E07-9529-251526477DC7}"/>
              </a:ext>
            </a:extLst>
          </p:cNvPr>
          <p:cNvSpPr>
            <a:spLocks noGrp="1"/>
          </p:cNvSpPr>
          <p:nvPr>
            <p:ph type="dt" sz="half" idx="10"/>
          </p:nvPr>
        </p:nvSpPr>
        <p:spPr/>
        <p:txBody>
          <a:bodyPr/>
          <a:lstStyle/>
          <a:p>
            <a:fld id="{5B66C1B9-916C-4C27-B99F-0FA074E0FFFD}" type="datetimeFigureOut">
              <a:rPr lang="en-US" smtClean="0"/>
              <a:t>9/4/2020</a:t>
            </a:fld>
            <a:endParaRPr lang="en-US"/>
          </a:p>
        </p:txBody>
      </p:sp>
      <p:sp>
        <p:nvSpPr>
          <p:cNvPr id="8" name="Footer Placeholder 7">
            <a:extLst>
              <a:ext uri="{FF2B5EF4-FFF2-40B4-BE49-F238E27FC236}">
                <a16:creationId xmlns:a16="http://schemas.microsoft.com/office/drawing/2014/main" id="{280614A5-64A0-4209-8749-C1959E4CB2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DD2BE7-B421-4F85-97F6-909C9B7C3BDE}"/>
              </a:ext>
            </a:extLst>
          </p:cNvPr>
          <p:cNvSpPr>
            <a:spLocks noGrp="1"/>
          </p:cNvSpPr>
          <p:nvPr>
            <p:ph type="sldNum" sz="quarter" idx="12"/>
          </p:nvPr>
        </p:nvSpPr>
        <p:spPr/>
        <p:txBody>
          <a:bodyPr/>
          <a:lstStyle/>
          <a:p>
            <a:fld id="{BECD67E3-EE75-4F4B-A4A0-33F1D0EB0980}" type="slidenum">
              <a:rPr lang="en-US" smtClean="0"/>
              <a:t>‹#›</a:t>
            </a:fld>
            <a:endParaRPr lang="en-US"/>
          </a:p>
        </p:txBody>
      </p:sp>
    </p:spTree>
    <p:extLst>
      <p:ext uri="{BB962C8B-B14F-4D97-AF65-F5344CB8AC3E}">
        <p14:creationId xmlns:p14="http://schemas.microsoft.com/office/powerpoint/2010/main" val="417362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F70B1-D712-481E-8DE9-659321DD28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F3B565-5C1B-4AA9-AFCD-C3B179C707D4}"/>
              </a:ext>
            </a:extLst>
          </p:cNvPr>
          <p:cNvSpPr>
            <a:spLocks noGrp="1"/>
          </p:cNvSpPr>
          <p:nvPr>
            <p:ph type="dt" sz="half" idx="10"/>
          </p:nvPr>
        </p:nvSpPr>
        <p:spPr/>
        <p:txBody>
          <a:bodyPr/>
          <a:lstStyle/>
          <a:p>
            <a:fld id="{5B66C1B9-916C-4C27-B99F-0FA074E0FFFD}" type="datetimeFigureOut">
              <a:rPr lang="en-US" smtClean="0"/>
              <a:t>9/4/2020</a:t>
            </a:fld>
            <a:endParaRPr lang="en-US"/>
          </a:p>
        </p:txBody>
      </p:sp>
      <p:sp>
        <p:nvSpPr>
          <p:cNvPr id="4" name="Footer Placeholder 3">
            <a:extLst>
              <a:ext uri="{FF2B5EF4-FFF2-40B4-BE49-F238E27FC236}">
                <a16:creationId xmlns:a16="http://schemas.microsoft.com/office/drawing/2014/main" id="{715126FA-EFA2-4D25-B5C4-64F4641096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DFF199-9099-490E-81EB-EC4306FA31E0}"/>
              </a:ext>
            </a:extLst>
          </p:cNvPr>
          <p:cNvSpPr>
            <a:spLocks noGrp="1"/>
          </p:cNvSpPr>
          <p:nvPr>
            <p:ph type="sldNum" sz="quarter" idx="12"/>
          </p:nvPr>
        </p:nvSpPr>
        <p:spPr/>
        <p:txBody>
          <a:bodyPr/>
          <a:lstStyle/>
          <a:p>
            <a:fld id="{BECD67E3-EE75-4F4B-A4A0-33F1D0EB0980}" type="slidenum">
              <a:rPr lang="en-US" smtClean="0"/>
              <a:t>‹#›</a:t>
            </a:fld>
            <a:endParaRPr lang="en-US"/>
          </a:p>
        </p:txBody>
      </p:sp>
    </p:spTree>
    <p:extLst>
      <p:ext uri="{BB962C8B-B14F-4D97-AF65-F5344CB8AC3E}">
        <p14:creationId xmlns:p14="http://schemas.microsoft.com/office/powerpoint/2010/main" val="97408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AEAD7A-A945-41F2-B6AE-CFFB39882EBF}"/>
              </a:ext>
            </a:extLst>
          </p:cNvPr>
          <p:cNvSpPr>
            <a:spLocks noGrp="1"/>
          </p:cNvSpPr>
          <p:nvPr>
            <p:ph type="dt" sz="half" idx="10"/>
          </p:nvPr>
        </p:nvSpPr>
        <p:spPr/>
        <p:txBody>
          <a:bodyPr/>
          <a:lstStyle/>
          <a:p>
            <a:fld id="{5B66C1B9-916C-4C27-B99F-0FA074E0FFFD}" type="datetimeFigureOut">
              <a:rPr lang="en-US" smtClean="0"/>
              <a:t>9/4/2020</a:t>
            </a:fld>
            <a:endParaRPr lang="en-US"/>
          </a:p>
        </p:txBody>
      </p:sp>
      <p:sp>
        <p:nvSpPr>
          <p:cNvPr id="3" name="Footer Placeholder 2">
            <a:extLst>
              <a:ext uri="{FF2B5EF4-FFF2-40B4-BE49-F238E27FC236}">
                <a16:creationId xmlns:a16="http://schemas.microsoft.com/office/drawing/2014/main" id="{384CC25C-EFA4-4D50-BD17-3CB937BDF4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D36DA3-4900-4F42-9336-0D9A577DEA1A}"/>
              </a:ext>
            </a:extLst>
          </p:cNvPr>
          <p:cNvSpPr>
            <a:spLocks noGrp="1"/>
          </p:cNvSpPr>
          <p:nvPr>
            <p:ph type="sldNum" sz="quarter" idx="12"/>
          </p:nvPr>
        </p:nvSpPr>
        <p:spPr/>
        <p:txBody>
          <a:bodyPr/>
          <a:lstStyle/>
          <a:p>
            <a:fld id="{BECD67E3-EE75-4F4B-A4A0-33F1D0EB0980}" type="slidenum">
              <a:rPr lang="en-US" smtClean="0"/>
              <a:t>‹#›</a:t>
            </a:fld>
            <a:endParaRPr lang="en-US"/>
          </a:p>
        </p:txBody>
      </p:sp>
    </p:spTree>
    <p:extLst>
      <p:ext uri="{BB962C8B-B14F-4D97-AF65-F5344CB8AC3E}">
        <p14:creationId xmlns:p14="http://schemas.microsoft.com/office/powerpoint/2010/main" val="321213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351E7-AC19-4F97-A3C9-785D8FF4CE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DF925A-DA36-4946-85B2-1C9DB96132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2CC8F-B41B-4EF9-B633-5F3DA4DDB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6AB8EC-F081-48E1-A955-31BCB9DDC545}"/>
              </a:ext>
            </a:extLst>
          </p:cNvPr>
          <p:cNvSpPr>
            <a:spLocks noGrp="1"/>
          </p:cNvSpPr>
          <p:nvPr>
            <p:ph type="dt" sz="half" idx="10"/>
          </p:nvPr>
        </p:nvSpPr>
        <p:spPr/>
        <p:txBody>
          <a:bodyPr/>
          <a:lstStyle/>
          <a:p>
            <a:fld id="{5B66C1B9-916C-4C27-B99F-0FA074E0FFFD}" type="datetimeFigureOut">
              <a:rPr lang="en-US" smtClean="0"/>
              <a:t>9/4/2020</a:t>
            </a:fld>
            <a:endParaRPr lang="en-US"/>
          </a:p>
        </p:txBody>
      </p:sp>
      <p:sp>
        <p:nvSpPr>
          <p:cNvPr id="6" name="Footer Placeholder 5">
            <a:extLst>
              <a:ext uri="{FF2B5EF4-FFF2-40B4-BE49-F238E27FC236}">
                <a16:creationId xmlns:a16="http://schemas.microsoft.com/office/drawing/2014/main" id="{68D9B027-D68F-4244-B28C-90973A7838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17AFD1-5A5F-44F7-8130-AF9E654F8A40}"/>
              </a:ext>
            </a:extLst>
          </p:cNvPr>
          <p:cNvSpPr>
            <a:spLocks noGrp="1"/>
          </p:cNvSpPr>
          <p:nvPr>
            <p:ph type="sldNum" sz="quarter" idx="12"/>
          </p:nvPr>
        </p:nvSpPr>
        <p:spPr/>
        <p:txBody>
          <a:bodyPr/>
          <a:lstStyle/>
          <a:p>
            <a:fld id="{BECD67E3-EE75-4F4B-A4A0-33F1D0EB0980}" type="slidenum">
              <a:rPr lang="en-US" smtClean="0"/>
              <a:t>‹#›</a:t>
            </a:fld>
            <a:endParaRPr lang="en-US"/>
          </a:p>
        </p:txBody>
      </p:sp>
    </p:spTree>
    <p:extLst>
      <p:ext uri="{BB962C8B-B14F-4D97-AF65-F5344CB8AC3E}">
        <p14:creationId xmlns:p14="http://schemas.microsoft.com/office/powerpoint/2010/main" val="3123894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91302-69A2-4557-9AD8-3F4892D97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54560E-5D97-414A-99CB-43AE669B96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83CA17-3EC0-4052-9CB1-0BD68354CE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3B00-84FD-4AEF-832C-3C3AAD1F4B23}"/>
              </a:ext>
            </a:extLst>
          </p:cNvPr>
          <p:cNvSpPr>
            <a:spLocks noGrp="1"/>
          </p:cNvSpPr>
          <p:nvPr>
            <p:ph type="dt" sz="half" idx="10"/>
          </p:nvPr>
        </p:nvSpPr>
        <p:spPr/>
        <p:txBody>
          <a:bodyPr/>
          <a:lstStyle/>
          <a:p>
            <a:fld id="{5B66C1B9-916C-4C27-B99F-0FA074E0FFFD}" type="datetimeFigureOut">
              <a:rPr lang="en-US" smtClean="0"/>
              <a:t>9/4/2020</a:t>
            </a:fld>
            <a:endParaRPr lang="en-US"/>
          </a:p>
        </p:txBody>
      </p:sp>
      <p:sp>
        <p:nvSpPr>
          <p:cNvPr id="6" name="Footer Placeholder 5">
            <a:extLst>
              <a:ext uri="{FF2B5EF4-FFF2-40B4-BE49-F238E27FC236}">
                <a16:creationId xmlns:a16="http://schemas.microsoft.com/office/drawing/2014/main" id="{BAF45BD1-69E7-4CD7-83BB-154020F066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E82CEA-24D3-44FE-998D-AF151FE60283}"/>
              </a:ext>
            </a:extLst>
          </p:cNvPr>
          <p:cNvSpPr>
            <a:spLocks noGrp="1"/>
          </p:cNvSpPr>
          <p:nvPr>
            <p:ph type="sldNum" sz="quarter" idx="12"/>
          </p:nvPr>
        </p:nvSpPr>
        <p:spPr/>
        <p:txBody>
          <a:bodyPr/>
          <a:lstStyle/>
          <a:p>
            <a:fld id="{BECD67E3-EE75-4F4B-A4A0-33F1D0EB0980}" type="slidenum">
              <a:rPr lang="en-US" smtClean="0"/>
              <a:t>‹#›</a:t>
            </a:fld>
            <a:endParaRPr lang="en-US"/>
          </a:p>
        </p:txBody>
      </p:sp>
    </p:spTree>
    <p:extLst>
      <p:ext uri="{BB962C8B-B14F-4D97-AF65-F5344CB8AC3E}">
        <p14:creationId xmlns:p14="http://schemas.microsoft.com/office/powerpoint/2010/main" val="161920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CCA1CC-6CB7-45E1-8DDD-8F643F0704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34D740-DE8C-4BB8-A699-6A9A34DAC4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B809D-56B2-4E0D-A8BF-1633CB5FF1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6C1B9-916C-4C27-B99F-0FA074E0FFFD}" type="datetimeFigureOut">
              <a:rPr lang="en-US" smtClean="0"/>
              <a:t>9/4/2020</a:t>
            </a:fld>
            <a:endParaRPr lang="en-US"/>
          </a:p>
        </p:txBody>
      </p:sp>
      <p:sp>
        <p:nvSpPr>
          <p:cNvPr id="5" name="Footer Placeholder 4">
            <a:extLst>
              <a:ext uri="{FF2B5EF4-FFF2-40B4-BE49-F238E27FC236}">
                <a16:creationId xmlns:a16="http://schemas.microsoft.com/office/drawing/2014/main" id="{7D0BE5FD-3026-4E9E-90DD-6A77A36ACC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5CCFCF-97F3-465C-A02F-C73D42B99C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D67E3-EE75-4F4B-A4A0-33F1D0EB0980}" type="slidenum">
              <a:rPr lang="en-US" smtClean="0"/>
              <a:t>‹#›</a:t>
            </a:fld>
            <a:endParaRPr lang="en-US"/>
          </a:p>
        </p:txBody>
      </p:sp>
    </p:spTree>
    <p:extLst>
      <p:ext uri="{BB962C8B-B14F-4D97-AF65-F5344CB8AC3E}">
        <p14:creationId xmlns:p14="http://schemas.microsoft.com/office/powerpoint/2010/main" val="1677228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1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752A71-59D9-435F-A4C1-1E86FF3122B6}"/>
              </a:ext>
            </a:extLst>
          </p:cNvPr>
          <p:cNvSpPr>
            <a:spLocks noGrp="1"/>
          </p:cNvSpPr>
          <p:nvPr>
            <p:ph type="ctrTitle"/>
          </p:nvPr>
        </p:nvSpPr>
        <p:spPr>
          <a:xfrm>
            <a:off x="970908" y="1220919"/>
            <a:ext cx="5425781" cy="2387600"/>
          </a:xfrm>
        </p:spPr>
        <p:txBody>
          <a:bodyPr>
            <a:normAutofit/>
          </a:bodyPr>
          <a:lstStyle/>
          <a:p>
            <a:pPr algn="l"/>
            <a:r>
              <a:rPr lang="en-US" sz="5100" dirty="0"/>
              <a:t>Social Determinants for Health – Where does Rural EMS Fit?</a:t>
            </a:r>
          </a:p>
        </p:txBody>
      </p:sp>
      <p:sp>
        <p:nvSpPr>
          <p:cNvPr id="3" name="Subtitle 2">
            <a:extLst>
              <a:ext uri="{FF2B5EF4-FFF2-40B4-BE49-F238E27FC236}">
                <a16:creationId xmlns:a16="http://schemas.microsoft.com/office/drawing/2014/main" id="{F7EF8A7E-DAC1-4B76-889A-66FDBD3A9042}"/>
              </a:ext>
            </a:extLst>
          </p:cNvPr>
          <p:cNvSpPr>
            <a:spLocks noGrp="1"/>
          </p:cNvSpPr>
          <p:nvPr>
            <p:ph type="subTitle" idx="1"/>
          </p:nvPr>
        </p:nvSpPr>
        <p:spPr>
          <a:xfrm>
            <a:off x="970908" y="3700594"/>
            <a:ext cx="5425781" cy="1655762"/>
          </a:xfrm>
        </p:spPr>
        <p:txBody>
          <a:bodyPr>
            <a:normAutofit/>
          </a:bodyPr>
          <a:lstStyle/>
          <a:p>
            <a:pPr algn="l"/>
            <a:r>
              <a:rPr lang="en-US" dirty="0"/>
              <a:t>Gregory R. Frailey, DO, FACOEP</a:t>
            </a:r>
            <a:endParaRPr lang="en-US"/>
          </a:p>
          <a:p>
            <a:pPr algn="l"/>
            <a:r>
              <a:rPr lang="en-US" dirty="0"/>
              <a:t>Medical Director</a:t>
            </a:r>
            <a:endParaRPr lang="en-US"/>
          </a:p>
          <a:p>
            <a:pPr algn="l"/>
            <a:r>
              <a:rPr lang="en-US" dirty="0"/>
              <a:t>Susquehanna Regional EMS</a:t>
            </a:r>
            <a:endParaRPr lang="en-US"/>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6309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649F6D4-E771-4B63-9F26-E66F820B1AFC}"/>
              </a:ext>
            </a:extLst>
          </p:cNvPr>
          <p:cNvSpPr>
            <a:spLocks noGrp="1"/>
          </p:cNvSpPr>
          <p:nvPr>
            <p:ph type="title"/>
          </p:nvPr>
        </p:nvSpPr>
        <p:spPr>
          <a:xfrm>
            <a:off x="838200" y="365125"/>
            <a:ext cx="10515600" cy="1325563"/>
          </a:xfrm>
        </p:spPr>
        <p:txBody>
          <a:bodyPr>
            <a:normAutofit/>
          </a:bodyPr>
          <a:lstStyle/>
          <a:p>
            <a:r>
              <a:rPr lang="en-US" dirty="0"/>
              <a:t>How does rural EMS compare to rural PD /FD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B958373-5993-4BEE-A248-CFD86CA22646}"/>
              </a:ext>
            </a:extLst>
          </p:cNvPr>
          <p:cNvSpPr>
            <a:spLocks noGrp="1"/>
          </p:cNvSpPr>
          <p:nvPr>
            <p:ph idx="1"/>
          </p:nvPr>
        </p:nvSpPr>
        <p:spPr>
          <a:xfrm>
            <a:off x="838200" y="1825625"/>
            <a:ext cx="10515600" cy="4351338"/>
          </a:xfrm>
        </p:spPr>
        <p:txBody>
          <a:bodyPr>
            <a:normAutofit/>
          </a:bodyPr>
          <a:lstStyle/>
          <a:p>
            <a:r>
              <a:rPr lang="en-US" sz="2000" dirty="0"/>
              <a:t>Police services are provided either by the the local government, regionalized services, or contracted from other local/state agencies</a:t>
            </a:r>
          </a:p>
          <a:p>
            <a:pPr lvl="1"/>
            <a:r>
              <a:rPr lang="en-US" sz="2000" dirty="0"/>
              <a:t>Funding tends to come under scrutiny of the populous during budget analysis</a:t>
            </a:r>
          </a:p>
          <a:p>
            <a:pPr lvl="1"/>
            <a:r>
              <a:rPr lang="en-US" sz="2000" dirty="0"/>
              <a:t>No question that services are required</a:t>
            </a:r>
          </a:p>
          <a:p>
            <a:pPr lvl="1"/>
            <a:r>
              <a:rPr lang="en-US" sz="2000" dirty="0"/>
              <a:t>Public will support the search for funding for this necessary service</a:t>
            </a:r>
          </a:p>
          <a:p>
            <a:pPr lvl="1"/>
            <a:endParaRPr lang="en-US" sz="2000" dirty="0"/>
          </a:p>
          <a:p>
            <a:r>
              <a:rPr lang="en-US" sz="2000" dirty="0"/>
              <a:t>Fire services are provided by volunteer agencies</a:t>
            </a:r>
          </a:p>
          <a:p>
            <a:pPr lvl="1"/>
            <a:r>
              <a:rPr lang="en-US" sz="2000" dirty="0"/>
              <a:t>Minimal funding through local government</a:t>
            </a:r>
          </a:p>
          <a:p>
            <a:pPr lvl="1"/>
            <a:r>
              <a:rPr lang="en-US" sz="2000" dirty="0"/>
              <a:t>Variable funding through regional/state/federal agencies</a:t>
            </a:r>
          </a:p>
          <a:p>
            <a:pPr lvl="1"/>
            <a:r>
              <a:rPr lang="en-US" sz="2000" dirty="0"/>
              <a:t>Need for services generated through emotional support of the public with occasional proactive local governmental planning </a:t>
            </a:r>
          </a:p>
          <a:p>
            <a:pPr lvl="1"/>
            <a:r>
              <a:rPr lang="en-US" sz="2000" dirty="0"/>
              <a:t>Dwindling personnel vs. increasing training needs</a:t>
            </a:r>
          </a:p>
        </p:txBody>
      </p:sp>
    </p:spTree>
    <p:extLst>
      <p:ext uri="{BB962C8B-B14F-4D97-AF65-F5344CB8AC3E}">
        <p14:creationId xmlns:p14="http://schemas.microsoft.com/office/powerpoint/2010/main" val="1297233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ABF113-2733-488A-B2E3-252D707EA6AA}"/>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sz="4800" kern="1200">
                <a:solidFill>
                  <a:srgbClr val="FFFFFF"/>
                </a:solidFill>
                <a:latin typeface="+mj-lt"/>
                <a:ea typeface="+mj-ea"/>
                <a:cs typeface="+mj-cs"/>
              </a:rPr>
              <a:t>What can we do?</a:t>
            </a:r>
          </a:p>
        </p:txBody>
      </p:sp>
      <p:pic>
        <p:nvPicPr>
          <p:cNvPr id="5" name="Content Placeholder 4">
            <a:extLst>
              <a:ext uri="{FF2B5EF4-FFF2-40B4-BE49-F238E27FC236}">
                <a16:creationId xmlns:a16="http://schemas.microsoft.com/office/drawing/2014/main" id="{3446525C-04C7-48DD-AA09-726000798400}"/>
              </a:ext>
            </a:extLst>
          </p:cNvPr>
          <p:cNvPicPr>
            <a:picLocks noGrp="1" noChangeAspect="1"/>
          </p:cNvPicPr>
          <p:nvPr>
            <p:ph idx="1"/>
          </p:nvPr>
        </p:nvPicPr>
        <p:blipFill>
          <a:blip r:embed="rId2"/>
          <a:stretch>
            <a:fillRect/>
          </a:stretch>
        </p:blipFill>
        <p:spPr>
          <a:xfrm>
            <a:off x="5153822" y="978805"/>
            <a:ext cx="6553545" cy="4908332"/>
          </a:xfrm>
          <a:prstGeom prst="rect">
            <a:avLst/>
          </a:prstGeom>
        </p:spPr>
      </p:pic>
    </p:spTree>
    <p:extLst>
      <p:ext uri="{BB962C8B-B14F-4D97-AF65-F5344CB8AC3E}">
        <p14:creationId xmlns:p14="http://schemas.microsoft.com/office/powerpoint/2010/main" val="915523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EF4656-0683-4420-BED2-A1C88CED7D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40C6DFE-A65D-4403-B6BC-B3955D185A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61570451-0F79-49FA-9006-DDA34158A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73ED4693-3203-430A-B494-E5572D882B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2C81946-966A-4F98-B6D5-39416D8569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FF22F7A-2A49-4D98-8016-E3ADF34E9B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5E47559A-3055-4BF1-A481-FF0888273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7FC3188E-62A8-41B8-A8E7-734397100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rgbClr val="FFFFFF">
                  <a:alpha val="35000"/>
                </a:srgb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ACB5179-11E1-483B-9F71-605DFF0DF0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08077595-049F-4D02-BE55-694962FBD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0BD6263D-1C03-40DF-9628-88542C63BC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7D5A3CBA-EC92-49C5-BA5D-14C628D55D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680A3DC5-4E47-4F87-9328-A7B07168B1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8B207045-4F4A-4CF9-BD4B-F82BE21BEE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D1A09BB2-6A65-49E5-B6DA-86330A7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AA0550FC-A296-4ED3-8025-0857A9AD16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4BB60CD-EF3A-436F-93A3-45DE0D1D8A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AB302E06-FB93-40A4-9442-A22CAACB96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rgbClr val="FFFFFF">
                  <a:alpha val="35000"/>
                </a:srgb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37294D15-9328-422C-A53D-A3FE7C3942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rgbClr val="FFFFFF">
                  <a:alpha val="35000"/>
                </a:srgb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225D3FA-9D52-4638-8B28-75FA605A4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9EE46D05-61E5-4A82-BDF8-2CB05405C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3CC2F79D-17F2-44CB-93AF-FF6E1E184F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75C66F41-CC84-445A-A14E-69FB88ABC6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rgbClr val="FFFFFF">
                  <a:alpha val="35000"/>
                </a:srgb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C4CCB850-8E75-43A0-AE24-BEE25764B1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5788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9E47E2-81DF-4E3C-B317-747A1A164B08}"/>
              </a:ext>
            </a:extLst>
          </p:cNvPr>
          <p:cNvSpPr>
            <a:spLocks noGrp="1"/>
          </p:cNvSpPr>
          <p:nvPr>
            <p:ph type="title"/>
          </p:nvPr>
        </p:nvSpPr>
        <p:spPr>
          <a:xfrm>
            <a:off x="649224" y="960120"/>
            <a:ext cx="3867912" cy="4169664"/>
          </a:xfrm>
        </p:spPr>
        <p:txBody>
          <a:bodyPr>
            <a:normAutofit/>
          </a:bodyPr>
          <a:lstStyle/>
          <a:p>
            <a:pPr algn="r"/>
            <a:r>
              <a:rPr lang="en-US" dirty="0"/>
              <a:t>Some specifics</a:t>
            </a:r>
            <a:endParaRPr lang="en-US"/>
          </a:p>
        </p:txBody>
      </p:sp>
      <p:cxnSp>
        <p:nvCxnSpPr>
          <p:cNvPr id="35" name="Straight Connector 34">
            <a:extLst>
              <a:ext uri="{FF2B5EF4-FFF2-40B4-BE49-F238E27FC236}">
                <a16:creationId xmlns:a16="http://schemas.microsoft.com/office/drawing/2014/main" id="{3E2D009B-70F6-4703-A06F-6829E40A11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8D35A38-59D9-4A5D-B512-07CF5F90FE21}"/>
              </a:ext>
            </a:extLst>
          </p:cNvPr>
          <p:cNvSpPr>
            <a:spLocks noGrp="1"/>
          </p:cNvSpPr>
          <p:nvPr>
            <p:ph idx="1"/>
          </p:nvPr>
        </p:nvSpPr>
        <p:spPr>
          <a:xfrm>
            <a:off x="4983480" y="960120"/>
            <a:ext cx="5513832" cy="4169664"/>
          </a:xfrm>
        </p:spPr>
        <p:txBody>
          <a:bodyPr anchor="ctr">
            <a:normAutofit/>
          </a:bodyPr>
          <a:lstStyle/>
          <a:p>
            <a:r>
              <a:rPr lang="en-US" sz="2400"/>
              <a:t>Economic</a:t>
            </a:r>
          </a:p>
          <a:p>
            <a:r>
              <a:rPr lang="en-US" sz="2400"/>
              <a:t>Neighborhood/Physical environment</a:t>
            </a:r>
          </a:p>
          <a:p>
            <a:r>
              <a:rPr lang="en-US" sz="2400"/>
              <a:t>Education</a:t>
            </a:r>
          </a:p>
          <a:p>
            <a:r>
              <a:rPr lang="en-US" sz="2400"/>
              <a:t>Food</a:t>
            </a:r>
          </a:p>
          <a:p>
            <a:r>
              <a:rPr lang="en-US" sz="2400"/>
              <a:t>Community Social Context</a:t>
            </a:r>
          </a:p>
          <a:p>
            <a:r>
              <a:rPr lang="en-US" sz="2400"/>
              <a:t>Health Care Systems</a:t>
            </a:r>
          </a:p>
          <a:p>
            <a:endParaRPr lang="en-US" sz="2400"/>
          </a:p>
          <a:p>
            <a:endParaRPr lang="en-US" sz="2400"/>
          </a:p>
          <a:p>
            <a:endParaRPr lang="en-US" sz="2400"/>
          </a:p>
          <a:p>
            <a:endParaRPr lang="en-US" sz="2400"/>
          </a:p>
        </p:txBody>
      </p:sp>
    </p:spTree>
    <p:extLst>
      <p:ext uri="{BB962C8B-B14F-4D97-AF65-F5344CB8AC3E}">
        <p14:creationId xmlns:p14="http://schemas.microsoft.com/office/powerpoint/2010/main" val="916076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7C833E-EB7D-47A6-9742-DCD967A7D2D8}"/>
              </a:ext>
            </a:extLst>
          </p:cNvPr>
          <p:cNvSpPr>
            <a:spLocks noGrp="1"/>
          </p:cNvSpPr>
          <p:nvPr>
            <p:ph type="ctrTitle"/>
          </p:nvPr>
        </p:nvSpPr>
        <p:spPr>
          <a:xfrm>
            <a:off x="795342" y="637953"/>
            <a:ext cx="8272458" cy="3189507"/>
          </a:xfrm>
        </p:spPr>
        <p:txBody>
          <a:bodyPr>
            <a:normAutofit/>
          </a:bodyPr>
          <a:lstStyle/>
          <a:p>
            <a:pPr algn="l"/>
            <a:r>
              <a:rPr lang="en-US" sz="8000">
                <a:solidFill>
                  <a:srgbClr val="FFFFFF"/>
                </a:solidFill>
              </a:rPr>
              <a:t>Recommendations</a:t>
            </a:r>
          </a:p>
        </p:txBody>
      </p:sp>
      <p:sp>
        <p:nvSpPr>
          <p:cNvPr id="13"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Subtitle 3">
            <a:extLst>
              <a:ext uri="{FF2B5EF4-FFF2-40B4-BE49-F238E27FC236}">
                <a16:creationId xmlns:a16="http://schemas.microsoft.com/office/drawing/2014/main" id="{D41AB4CE-8331-4AA4-9E6C-6A92CABC03C0}"/>
              </a:ext>
            </a:extLst>
          </p:cNvPr>
          <p:cNvSpPr>
            <a:spLocks noGrp="1"/>
          </p:cNvSpPr>
          <p:nvPr>
            <p:ph type="subTitle" idx="1"/>
          </p:nvPr>
        </p:nvSpPr>
        <p:spPr>
          <a:xfrm>
            <a:off x="795342" y="4377268"/>
            <a:ext cx="7970903" cy="1280582"/>
          </a:xfrm>
        </p:spPr>
        <p:txBody>
          <a:bodyPr anchor="t">
            <a:normAutofit/>
          </a:bodyPr>
          <a:lstStyle/>
          <a:p>
            <a:pPr algn="l"/>
            <a:r>
              <a:rPr lang="en-US" sz="3200">
                <a:solidFill>
                  <a:srgbClr val="FEFFFF"/>
                </a:solidFill>
              </a:rPr>
              <a:t>What does the Group think?</a:t>
            </a:r>
          </a:p>
        </p:txBody>
      </p:sp>
      <p:sp>
        <p:nvSpPr>
          <p:cNvPr id="19"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324416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39DFCF-9247-4DE5-BB93-074BFAF07A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442B652E-D499-4CDA-8F7A-60469EDBC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1632" y="996662"/>
            <a:ext cx="4864676" cy="4864676"/>
          </a:xfrm>
          <a:custGeom>
            <a:avLst/>
            <a:gdLst>
              <a:gd name="connsiteX0" fmla="*/ 0 w 4864676"/>
              <a:gd name="connsiteY0" fmla="*/ 0 h 4864676"/>
              <a:gd name="connsiteX1" fmla="*/ 4864676 w 4864676"/>
              <a:gd name="connsiteY1" fmla="*/ 0 h 4864676"/>
              <a:gd name="connsiteX2" fmla="*/ 4864676 w 4864676"/>
              <a:gd name="connsiteY2" fmla="*/ 4864676 h 4864676"/>
              <a:gd name="connsiteX3" fmla="*/ 1281101 w 4864676"/>
              <a:gd name="connsiteY3" fmla="*/ 4864676 h 4864676"/>
              <a:gd name="connsiteX4" fmla="*/ 0 w 4864676"/>
              <a:gd name="connsiteY4" fmla="*/ 3583575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4864676" y="0"/>
                </a:lnTo>
                <a:lnTo>
                  <a:pt x="4864676" y="4864676"/>
                </a:lnTo>
                <a:lnTo>
                  <a:pt x="1281101" y="4864676"/>
                </a:lnTo>
                <a:lnTo>
                  <a:pt x="0" y="358357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484A22B8-F5B6-47C2-B88E-DADAF3791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25693" y="996662"/>
            <a:ext cx="4864676" cy="4864676"/>
          </a:xfrm>
          <a:custGeom>
            <a:avLst/>
            <a:gdLst>
              <a:gd name="connsiteX0" fmla="*/ 0 w 4864676"/>
              <a:gd name="connsiteY0" fmla="*/ 0 h 4864676"/>
              <a:gd name="connsiteX1" fmla="*/ 3583574 w 4864676"/>
              <a:gd name="connsiteY1" fmla="*/ 0 h 4864676"/>
              <a:gd name="connsiteX2" fmla="*/ 4864676 w 4864676"/>
              <a:gd name="connsiteY2" fmla="*/ 1281103 h 4864676"/>
              <a:gd name="connsiteX3" fmla="*/ 4864676 w 4864676"/>
              <a:gd name="connsiteY3" fmla="*/ 4864676 h 4864676"/>
              <a:gd name="connsiteX4" fmla="*/ 0 w 4864676"/>
              <a:gd name="connsiteY4" fmla="*/ 4864676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3583574" y="0"/>
                </a:lnTo>
                <a:lnTo>
                  <a:pt x="4864676" y="1281103"/>
                </a:lnTo>
                <a:lnTo>
                  <a:pt x="4864676" y="4864676"/>
                </a:lnTo>
                <a:lnTo>
                  <a:pt x="0" y="4864676"/>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Isosceles Triangle 15">
            <a:extLst>
              <a:ext uri="{FF2B5EF4-FFF2-40B4-BE49-F238E27FC236}">
                <a16:creationId xmlns:a16="http://schemas.microsoft.com/office/drawing/2014/main" id="{A987C18C-164D-4263-B486-4647A98E8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789020" y="1"/>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E7E98B39-04C6-408B-92FD-768628740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286" y="3571620"/>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81C8C27-2457-421F-BDC4-7B4EA3C78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CEA13C66-82C1-44AF-972B-8F5CCA41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71208" y="5287803"/>
            <a:ext cx="955808" cy="9558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DB36437-FE59-457E-91A7-396BBD3C9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a:extLst>
              <a:ext uri="{FF2B5EF4-FFF2-40B4-BE49-F238E27FC236}">
                <a16:creationId xmlns:a16="http://schemas.microsoft.com/office/drawing/2014/main" id="{FDE70C69-CC40-46F1-BD6A-472E2D782EF1}"/>
              </a:ext>
            </a:extLst>
          </p:cNvPr>
          <p:cNvSpPr>
            <a:spLocks noGrp="1"/>
          </p:cNvSpPr>
          <p:nvPr>
            <p:ph type="ctrTitle"/>
          </p:nvPr>
        </p:nvSpPr>
        <p:spPr>
          <a:xfrm>
            <a:off x="3204642" y="2353641"/>
            <a:ext cx="5782716" cy="2150719"/>
          </a:xfrm>
          <a:noFill/>
        </p:spPr>
        <p:txBody>
          <a:bodyPr anchor="ctr">
            <a:normAutofit/>
          </a:bodyPr>
          <a:lstStyle/>
          <a:p>
            <a:r>
              <a:rPr lang="en-US" sz="3600">
                <a:solidFill>
                  <a:srgbClr val="080808"/>
                </a:solidFill>
              </a:rPr>
              <a:t>Break-5minutes</a:t>
            </a:r>
          </a:p>
        </p:txBody>
      </p:sp>
      <p:sp>
        <p:nvSpPr>
          <p:cNvPr id="5" name="Subtitle 4">
            <a:extLst>
              <a:ext uri="{FF2B5EF4-FFF2-40B4-BE49-F238E27FC236}">
                <a16:creationId xmlns:a16="http://schemas.microsoft.com/office/drawing/2014/main" id="{4F79B844-7C3B-4B3A-9646-1E0323C4D62F}"/>
              </a:ext>
            </a:extLst>
          </p:cNvPr>
          <p:cNvSpPr>
            <a:spLocks noGrp="1"/>
          </p:cNvSpPr>
          <p:nvPr>
            <p:ph type="subTitle" idx="1"/>
          </p:nvPr>
        </p:nvSpPr>
        <p:spPr>
          <a:xfrm>
            <a:off x="4439633" y="4518923"/>
            <a:ext cx="3312734" cy="1141851"/>
          </a:xfrm>
          <a:noFill/>
        </p:spPr>
        <p:txBody>
          <a:bodyPr>
            <a:noAutofit/>
          </a:bodyPr>
          <a:lstStyle/>
          <a:p>
            <a:r>
              <a:rPr lang="en-US" sz="2800" dirty="0">
                <a:solidFill>
                  <a:srgbClr val="080808"/>
                </a:solidFill>
              </a:rPr>
              <a:t>Please send your suggestions on how we get there via chat</a:t>
            </a:r>
          </a:p>
        </p:txBody>
      </p:sp>
      <p:sp>
        <p:nvSpPr>
          <p:cNvPr id="26" name="Rectangle 25">
            <a:extLst>
              <a:ext uri="{FF2B5EF4-FFF2-40B4-BE49-F238E27FC236}">
                <a16:creationId xmlns:a16="http://schemas.microsoft.com/office/drawing/2014/main" id="{844D3693-2EFE-4667-89D5-47E2D5920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42846" y="410171"/>
            <a:ext cx="1321281" cy="1321281"/>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21FD796-9CD0-404D-8DF5-5274C0BCC7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30319" y="1508609"/>
            <a:ext cx="700047" cy="70004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05140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0CC0DA-6ACC-43BC-BB23-B7331D66E34A}"/>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5800" kern="1200">
                <a:solidFill>
                  <a:schemeClr val="tx1"/>
                </a:solidFill>
                <a:latin typeface="+mj-lt"/>
                <a:ea typeface="+mj-ea"/>
                <a:cs typeface="+mj-cs"/>
              </a:rPr>
              <a:t>How do we get there?</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462867"/>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EF3850EA-91BB-414A-A211-627450E15673}"/>
              </a:ext>
            </a:extLst>
          </p:cNvPr>
          <p:cNvSpPr>
            <a:spLocks noGrp="1"/>
          </p:cNvSpPr>
          <p:nvPr>
            <p:ph type="title"/>
          </p:nvPr>
        </p:nvSpPr>
        <p:spPr>
          <a:xfrm>
            <a:off x="3033466" y="991261"/>
            <a:ext cx="5754696" cy="1837349"/>
          </a:xfrm>
        </p:spPr>
        <p:txBody>
          <a:bodyPr anchor="ctr">
            <a:normAutofit/>
          </a:bodyPr>
          <a:lstStyle/>
          <a:p>
            <a:pPr algn="ctr"/>
            <a:r>
              <a:rPr lang="en-US" sz="3600">
                <a:solidFill>
                  <a:schemeClr val="tx2"/>
                </a:solidFill>
              </a:rPr>
              <a:t>Changemaster </a:t>
            </a:r>
          </a:p>
        </p:txBody>
      </p:sp>
      <p:sp>
        <p:nvSpPr>
          <p:cNvPr id="3" name="Content Placeholder 2">
            <a:extLst>
              <a:ext uri="{FF2B5EF4-FFF2-40B4-BE49-F238E27FC236}">
                <a16:creationId xmlns:a16="http://schemas.microsoft.com/office/drawing/2014/main" id="{4A4901EC-BC41-4DB8-8125-AABBD56D8C6B}"/>
              </a:ext>
            </a:extLst>
          </p:cNvPr>
          <p:cNvSpPr>
            <a:spLocks noGrp="1"/>
          </p:cNvSpPr>
          <p:nvPr>
            <p:ph idx="1"/>
          </p:nvPr>
        </p:nvSpPr>
        <p:spPr>
          <a:xfrm>
            <a:off x="3055954" y="2979336"/>
            <a:ext cx="5709721" cy="2430864"/>
          </a:xfrm>
        </p:spPr>
        <p:txBody>
          <a:bodyPr anchor="t">
            <a:normAutofit fontScale="92500" lnSpcReduction="20000"/>
          </a:bodyPr>
          <a:lstStyle/>
          <a:p>
            <a:r>
              <a:rPr lang="en-US" sz="2000" dirty="0">
                <a:solidFill>
                  <a:schemeClr val="tx2"/>
                </a:solidFill>
              </a:rPr>
              <a:t>Establish need – EMS calls vs. FD calls</a:t>
            </a:r>
          </a:p>
          <a:p>
            <a:r>
              <a:rPr lang="en-US" sz="2000" dirty="0">
                <a:solidFill>
                  <a:schemeClr val="tx2"/>
                </a:solidFill>
              </a:rPr>
              <a:t>Manage change</a:t>
            </a:r>
          </a:p>
          <a:p>
            <a:r>
              <a:rPr lang="en-US" sz="2000" dirty="0">
                <a:solidFill>
                  <a:schemeClr val="tx2"/>
                </a:solidFill>
              </a:rPr>
              <a:t>Set up preplan similar to our EM/FD partners</a:t>
            </a:r>
          </a:p>
          <a:p>
            <a:r>
              <a:rPr lang="en-US" sz="2000" dirty="0">
                <a:solidFill>
                  <a:schemeClr val="tx2"/>
                </a:solidFill>
              </a:rPr>
              <a:t>Partner with local healthcare system</a:t>
            </a:r>
          </a:p>
          <a:p>
            <a:pPr lvl="1"/>
            <a:r>
              <a:rPr lang="en-US" sz="1600" dirty="0">
                <a:solidFill>
                  <a:schemeClr val="tx2"/>
                </a:solidFill>
              </a:rPr>
              <a:t>Alternate destination</a:t>
            </a:r>
          </a:p>
          <a:p>
            <a:pPr lvl="1"/>
            <a:r>
              <a:rPr lang="en-US" sz="1600" dirty="0">
                <a:solidFill>
                  <a:schemeClr val="tx2"/>
                </a:solidFill>
              </a:rPr>
              <a:t>Routine transport</a:t>
            </a:r>
          </a:p>
          <a:p>
            <a:r>
              <a:rPr lang="en-US" sz="2000" dirty="0">
                <a:solidFill>
                  <a:schemeClr val="tx2"/>
                </a:solidFill>
              </a:rPr>
              <a:t>Federal and state funding sources</a:t>
            </a:r>
          </a:p>
          <a:p>
            <a:r>
              <a:rPr lang="en-US" sz="2000" dirty="0">
                <a:solidFill>
                  <a:schemeClr val="tx2"/>
                </a:solidFill>
              </a:rPr>
              <a:t>Local tax support</a:t>
            </a:r>
          </a:p>
        </p:txBody>
      </p:sp>
    </p:spTree>
    <p:extLst>
      <p:ext uri="{BB962C8B-B14F-4D97-AF65-F5344CB8AC3E}">
        <p14:creationId xmlns:p14="http://schemas.microsoft.com/office/powerpoint/2010/main" val="577175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132B9B-E330-46AF-AC9C-2E4F2365482C}"/>
              </a:ext>
            </a:extLst>
          </p:cNvPr>
          <p:cNvSpPr>
            <a:spLocks noGrp="1"/>
          </p:cNvSpPr>
          <p:nvPr>
            <p:ph type="title"/>
          </p:nvPr>
        </p:nvSpPr>
        <p:spPr>
          <a:xfrm>
            <a:off x="838200" y="1129284"/>
            <a:ext cx="4114800" cy="4599432"/>
          </a:xfrm>
        </p:spPr>
        <p:txBody>
          <a:bodyPr anchor="ctr">
            <a:normAutofit/>
          </a:bodyPr>
          <a:lstStyle/>
          <a:p>
            <a:r>
              <a:rPr lang="en-US" sz="4800">
                <a:solidFill>
                  <a:schemeClr val="bg1"/>
                </a:solidFill>
              </a:rPr>
              <a:t>Needs analysis</a:t>
            </a:r>
          </a:p>
        </p:txBody>
      </p:sp>
      <p:sp>
        <p:nvSpPr>
          <p:cNvPr id="3" name="Content Placeholder 2">
            <a:extLst>
              <a:ext uri="{FF2B5EF4-FFF2-40B4-BE49-F238E27FC236}">
                <a16:creationId xmlns:a16="http://schemas.microsoft.com/office/drawing/2014/main" id="{A94F52AA-EE95-46A4-8E8F-C63A095DBB37}"/>
              </a:ext>
            </a:extLst>
          </p:cNvPr>
          <p:cNvSpPr>
            <a:spLocks noGrp="1"/>
          </p:cNvSpPr>
          <p:nvPr>
            <p:ph idx="1"/>
          </p:nvPr>
        </p:nvSpPr>
        <p:spPr>
          <a:xfrm>
            <a:off x="5936104" y="1131482"/>
            <a:ext cx="5417695" cy="4595037"/>
          </a:xfrm>
        </p:spPr>
        <p:txBody>
          <a:bodyPr anchor="ctr">
            <a:normAutofit/>
          </a:bodyPr>
          <a:lstStyle/>
          <a:p>
            <a:r>
              <a:rPr lang="en-US" sz="2400" dirty="0">
                <a:solidFill>
                  <a:schemeClr val="bg1"/>
                </a:solidFill>
              </a:rPr>
              <a:t>Local needs vary</a:t>
            </a:r>
          </a:p>
          <a:p>
            <a:r>
              <a:rPr lang="en-US" sz="2400" dirty="0">
                <a:solidFill>
                  <a:schemeClr val="bg1"/>
                </a:solidFill>
              </a:rPr>
              <a:t>System augmentation based on the outcome of the local need</a:t>
            </a:r>
          </a:p>
          <a:p>
            <a:r>
              <a:rPr lang="en-US" sz="2400" dirty="0">
                <a:solidFill>
                  <a:schemeClr val="bg1"/>
                </a:solidFill>
              </a:rPr>
              <a:t>Health system can help here – probably have data already</a:t>
            </a:r>
          </a:p>
          <a:p>
            <a:r>
              <a:rPr lang="en-US" sz="2400" dirty="0">
                <a:solidFill>
                  <a:schemeClr val="bg1"/>
                </a:solidFill>
              </a:rPr>
              <a:t>What social determinants are not being met – are they opportunities for EMS</a:t>
            </a:r>
          </a:p>
        </p:txBody>
      </p:sp>
    </p:spTree>
    <p:extLst>
      <p:ext uri="{BB962C8B-B14F-4D97-AF65-F5344CB8AC3E}">
        <p14:creationId xmlns:p14="http://schemas.microsoft.com/office/powerpoint/2010/main" val="1147209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6781A-958A-4056-8AC3-CDF3AE809E6E}"/>
              </a:ext>
            </a:extLst>
          </p:cNvPr>
          <p:cNvSpPr>
            <a:spLocks noGrp="1"/>
          </p:cNvSpPr>
          <p:nvPr>
            <p:ph type="title"/>
          </p:nvPr>
        </p:nvSpPr>
        <p:spPr>
          <a:xfrm>
            <a:off x="1653363" y="365760"/>
            <a:ext cx="9367203" cy="1188720"/>
          </a:xfrm>
        </p:spPr>
        <p:txBody>
          <a:bodyPr>
            <a:normAutofit/>
          </a:bodyPr>
          <a:lstStyle/>
          <a:p>
            <a:r>
              <a:rPr lang="en-US" dirty="0"/>
              <a:t>Lets use COVID-19 as a study example</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81F98E3-E023-4065-9B51-DD69C5A84BC0}"/>
              </a:ext>
            </a:extLst>
          </p:cNvPr>
          <p:cNvSpPr>
            <a:spLocks noGrp="1"/>
          </p:cNvSpPr>
          <p:nvPr>
            <p:ph idx="1"/>
          </p:nvPr>
        </p:nvSpPr>
        <p:spPr>
          <a:xfrm>
            <a:off x="1653363" y="2176272"/>
            <a:ext cx="9367204" cy="4041648"/>
          </a:xfrm>
        </p:spPr>
        <p:txBody>
          <a:bodyPr anchor="t">
            <a:normAutofit/>
          </a:bodyPr>
          <a:lstStyle/>
          <a:p>
            <a:r>
              <a:rPr lang="en-US" sz="2400" dirty="0"/>
              <a:t>Variable effect on personnel</a:t>
            </a:r>
          </a:p>
          <a:p>
            <a:pPr lvl="1"/>
            <a:r>
              <a:rPr lang="en-US" sz="2000" dirty="0"/>
              <a:t>Burnout</a:t>
            </a:r>
          </a:p>
          <a:p>
            <a:pPr lvl="1"/>
            <a:r>
              <a:rPr lang="en-US" sz="2000" dirty="0"/>
              <a:t>Volunteering without pay from regular job</a:t>
            </a:r>
          </a:p>
          <a:p>
            <a:r>
              <a:rPr lang="en-US" sz="2400" dirty="0"/>
              <a:t>Definite effect on 911 call volumes </a:t>
            </a:r>
          </a:p>
          <a:p>
            <a:r>
              <a:rPr lang="en-US" sz="2400" dirty="0"/>
              <a:t>Decrease in overall financial income</a:t>
            </a:r>
          </a:p>
          <a:p>
            <a:r>
              <a:rPr lang="en-US" sz="2400" dirty="0"/>
              <a:t>Decrease in education for new students</a:t>
            </a:r>
          </a:p>
          <a:p>
            <a:r>
              <a:rPr lang="en-US" sz="2400" dirty="0"/>
              <a:t>Variable effect on inter facility transport</a:t>
            </a:r>
          </a:p>
          <a:p>
            <a:r>
              <a:rPr lang="en-US" sz="2400" dirty="0"/>
              <a:t>More people sick at home</a:t>
            </a:r>
          </a:p>
          <a:p>
            <a:endParaRPr lang="en-US" sz="2400" dirty="0"/>
          </a:p>
        </p:txBody>
      </p:sp>
    </p:spTree>
    <p:extLst>
      <p:ext uri="{BB962C8B-B14F-4D97-AF65-F5344CB8AC3E}">
        <p14:creationId xmlns:p14="http://schemas.microsoft.com/office/powerpoint/2010/main" val="3250128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CABD40-616A-47AA-9375-724418A741A3}"/>
              </a:ext>
            </a:extLst>
          </p:cNvPr>
          <p:cNvSpPr>
            <a:spLocks noGrp="1"/>
          </p:cNvSpPr>
          <p:nvPr>
            <p:ph type="title"/>
          </p:nvPr>
        </p:nvSpPr>
        <p:spPr>
          <a:xfrm>
            <a:off x="594360" y="637125"/>
            <a:ext cx="3802276" cy="5256371"/>
          </a:xfrm>
        </p:spPr>
        <p:txBody>
          <a:bodyPr>
            <a:normAutofit/>
          </a:bodyPr>
          <a:lstStyle/>
          <a:p>
            <a:r>
              <a:rPr lang="en-US" sz="4800" dirty="0"/>
              <a:t>What do we change to maintain viability and increase visibility?</a:t>
            </a:r>
          </a:p>
        </p:txBody>
      </p:sp>
      <p:graphicFrame>
        <p:nvGraphicFramePr>
          <p:cNvPr id="5" name="Content Placeholder 2">
            <a:extLst>
              <a:ext uri="{FF2B5EF4-FFF2-40B4-BE49-F238E27FC236}">
                <a16:creationId xmlns:a16="http://schemas.microsoft.com/office/drawing/2014/main" id="{2C21EFF6-C1E0-4B2B-94B6-07432B843EB2}"/>
              </a:ext>
            </a:extLst>
          </p:cNvPr>
          <p:cNvGraphicFramePr>
            <a:graphicFrameLocks noGrp="1"/>
          </p:cNvGraphicFramePr>
          <p:nvPr>
            <p:ph idx="1"/>
            <p:extLst>
              <p:ext uri="{D42A27DB-BD31-4B8C-83A1-F6EECF244321}">
                <p14:modId xmlns:p14="http://schemas.microsoft.com/office/powerpoint/2010/main" val="1147520615"/>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8520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5324-DD42-4B2A-999E-E98A050CAC53}"/>
              </a:ext>
            </a:extLst>
          </p:cNvPr>
          <p:cNvSpPr>
            <a:spLocks noGrp="1"/>
          </p:cNvSpPr>
          <p:nvPr>
            <p:ph type="title"/>
          </p:nvPr>
        </p:nvSpPr>
        <p:spPr/>
        <p:txBody>
          <a:bodyPr/>
          <a:lstStyle/>
          <a:p>
            <a:r>
              <a:rPr lang="en-US" dirty="0"/>
              <a:t>What</a:t>
            </a:r>
          </a:p>
        </p:txBody>
      </p:sp>
      <p:sp>
        <p:nvSpPr>
          <p:cNvPr id="3" name="Content Placeholder 2">
            <a:extLst>
              <a:ext uri="{FF2B5EF4-FFF2-40B4-BE49-F238E27FC236}">
                <a16:creationId xmlns:a16="http://schemas.microsoft.com/office/drawing/2014/main" id="{649F1858-704B-4444-ACB7-2952840E2B0E}"/>
              </a:ext>
            </a:extLst>
          </p:cNvPr>
          <p:cNvSpPr>
            <a:spLocks noGrp="1"/>
          </p:cNvSpPr>
          <p:nvPr>
            <p:ph idx="1"/>
          </p:nvPr>
        </p:nvSpPr>
        <p:spPr/>
        <p:txBody>
          <a:bodyPr/>
          <a:lstStyle/>
          <a:p>
            <a:r>
              <a:rPr lang="en-US" dirty="0"/>
              <a:t>Discuss the social determinants for health</a:t>
            </a:r>
          </a:p>
          <a:p>
            <a:r>
              <a:rPr lang="en-US" dirty="0"/>
              <a:t>Evaluate where rural EMS can participate</a:t>
            </a:r>
          </a:p>
          <a:p>
            <a:r>
              <a:rPr lang="en-US" dirty="0"/>
              <a:t>Propose systematic changes to make participation effective, and, not undermine the safety net role of EMS</a:t>
            </a:r>
          </a:p>
          <a:p>
            <a:r>
              <a:rPr lang="en-US" dirty="0"/>
              <a:t>Evaluate the mechanisms/finances/personnel needed to allow for EMS participation</a:t>
            </a:r>
          </a:p>
          <a:p>
            <a:r>
              <a:rPr lang="en-US" dirty="0"/>
              <a:t>Evaluate the communication/EMR needs to meet present requirements</a:t>
            </a:r>
          </a:p>
          <a:p>
            <a:pPr marL="0" indent="0">
              <a:buNone/>
            </a:pPr>
            <a:endParaRPr lang="en-US" dirty="0"/>
          </a:p>
        </p:txBody>
      </p:sp>
    </p:spTree>
    <p:extLst>
      <p:ext uri="{BB962C8B-B14F-4D97-AF65-F5344CB8AC3E}">
        <p14:creationId xmlns:p14="http://schemas.microsoft.com/office/powerpoint/2010/main" val="795917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50CDD03-E17D-45B9-883F-163E08705F1F}"/>
              </a:ext>
            </a:extLst>
          </p:cNvPr>
          <p:cNvSpPr>
            <a:spLocks noGrp="1"/>
          </p:cNvSpPr>
          <p:nvPr>
            <p:ph type="title"/>
          </p:nvPr>
        </p:nvSpPr>
        <p:spPr>
          <a:xfrm>
            <a:off x="640079" y="2053641"/>
            <a:ext cx="3669161" cy="2760098"/>
          </a:xfrm>
        </p:spPr>
        <p:txBody>
          <a:bodyPr>
            <a:normAutofit/>
          </a:bodyPr>
          <a:lstStyle/>
          <a:p>
            <a:r>
              <a:rPr lang="en-US">
                <a:solidFill>
                  <a:srgbClr val="FFFFFF"/>
                </a:solidFill>
              </a:rPr>
              <a:t>Examples</a:t>
            </a:r>
          </a:p>
        </p:txBody>
      </p:sp>
      <p:sp>
        <p:nvSpPr>
          <p:cNvPr id="3" name="Content Placeholder 2">
            <a:extLst>
              <a:ext uri="{FF2B5EF4-FFF2-40B4-BE49-F238E27FC236}">
                <a16:creationId xmlns:a16="http://schemas.microsoft.com/office/drawing/2014/main" id="{2E734D2C-8E03-4AE0-97C8-08D3C3EB8986}"/>
              </a:ext>
            </a:extLst>
          </p:cNvPr>
          <p:cNvSpPr>
            <a:spLocks noGrp="1"/>
          </p:cNvSpPr>
          <p:nvPr>
            <p:ph idx="1"/>
          </p:nvPr>
        </p:nvSpPr>
        <p:spPr>
          <a:xfrm>
            <a:off x="6090574" y="801866"/>
            <a:ext cx="5306084" cy="5230634"/>
          </a:xfrm>
        </p:spPr>
        <p:txBody>
          <a:bodyPr anchor="ctr">
            <a:normAutofit/>
          </a:bodyPr>
          <a:lstStyle/>
          <a:p>
            <a:r>
              <a:rPr lang="en-US" sz="2400">
                <a:solidFill>
                  <a:srgbClr val="000000"/>
                </a:solidFill>
              </a:rPr>
              <a:t>Alina Health – ambulance service, community based</a:t>
            </a:r>
          </a:p>
          <a:p>
            <a:pPr lvl="1"/>
            <a:r>
              <a:rPr lang="en-US">
                <a:solidFill>
                  <a:srgbClr val="000000"/>
                </a:solidFill>
              </a:rPr>
              <a:t>Mixed population – urban, suburban, and rural</a:t>
            </a:r>
          </a:p>
          <a:p>
            <a:pPr lvl="1"/>
            <a:r>
              <a:rPr lang="en-US">
                <a:solidFill>
                  <a:srgbClr val="000000"/>
                </a:solidFill>
              </a:rPr>
              <a:t>Covered lives – supported by the health system = funding</a:t>
            </a:r>
          </a:p>
          <a:p>
            <a:pPr lvl="1"/>
            <a:r>
              <a:rPr lang="en-US">
                <a:solidFill>
                  <a:srgbClr val="000000"/>
                </a:solidFill>
              </a:rPr>
              <a:t>Local support</a:t>
            </a:r>
          </a:p>
          <a:p>
            <a:pPr lvl="1"/>
            <a:r>
              <a:rPr lang="en-US">
                <a:solidFill>
                  <a:srgbClr val="000000"/>
                </a:solidFill>
              </a:rPr>
              <a:t>State legislation</a:t>
            </a:r>
          </a:p>
          <a:p>
            <a:r>
              <a:rPr lang="en-US" sz="2400">
                <a:solidFill>
                  <a:srgbClr val="000000"/>
                </a:solidFill>
              </a:rPr>
              <a:t>Harris County TX</a:t>
            </a:r>
          </a:p>
          <a:p>
            <a:pPr lvl="1"/>
            <a:r>
              <a:rPr lang="en-US">
                <a:solidFill>
                  <a:srgbClr val="000000"/>
                </a:solidFill>
              </a:rPr>
              <a:t>Urban suburban</a:t>
            </a:r>
          </a:p>
          <a:p>
            <a:pPr lvl="1"/>
            <a:r>
              <a:rPr lang="en-US">
                <a:solidFill>
                  <a:srgbClr val="000000"/>
                </a:solidFill>
              </a:rPr>
              <a:t>Tax based</a:t>
            </a:r>
          </a:p>
          <a:p>
            <a:pPr lvl="1"/>
            <a:r>
              <a:rPr lang="en-US">
                <a:solidFill>
                  <a:srgbClr val="000000"/>
                </a:solidFill>
              </a:rPr>
              <a:t>Health system dedicated support</a:t>
            </a:r>
          </a:p>
          <a:p>
            <a:pPr lvl="1"/>
            <a:r>
              <a:rPr lang="en-US">
                <a:solidFill>
                  <a:srgbClr val="000000"/>
                </a:solidFill>
              </a:rPr>
              <a:t>Governmental support</a:t>
            </a:r>
          </a:p>
        </p:txBody>
      </p:sp>
    </p:spTree>
    <p:extLst>
      <p:ext uri="{BB962C8B-B14F-4D97-AF65-F5344CB8AC3E}">
        <p14:creationId xmlns:p14="http://schemas.microsoft.com/office/powerpoint/2010/main" val="3291139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2" name="Title 1">
            <a:extLst>
              <a:ext uri="{FF2B5EF4-FFF2-40B4-BE49-F238E27FC236}">
                <a16:creationId xmlns:a16="http://schemas.microsoft.com/office/drawing/2014/main" id="{729EB4C6-7289-4B90-9BAC-F5F514298DDB}"/>
              </a:ext>
            </a:extLst>
          </p:cNvPr>
          <p:cNvSpPr>
            <a:spLocks noGrp="1"/>
          </p:cNvSpPr>
          <p:nvPr>
            <p:ph type="title"/>
          </p:nvPr>
        </p:nvSpPr>
        <p:spPr>
          <a:xfrm>
            <a:off x="640079" y="2023236"/>
            <a:ext cx="3659777" cy="2820908"/>
          </a:xfrm>
        </p:spPr>
        <p:txBody>
          <a:bodyPr>
            <a:normAutofit/>
          </a:bodyPr>
          <a:lstStyle/>
          <a:p>
            <a:r>
              <a:rPr lang="en-US" sz="4000">
                <a:solidFill>
                  <a:srgbClr val="FFFFFF"/>
                </a:solidFill>
              </a:rPr>
              <a:t>How did they accomplish this?</a:t>
            </a:r>
          </a:p>
        </p:txBody>
      </p:sp>
      <p:graphicFrame>
        <p:nvGraphicFramePr>
          <p:cNvPr id="5" name="Content Placeholder 2">
            <a:extLst>
              <a:ext uri="{FF2B5EF4-FFF2-40B4-BE49-F238E27FC236}">
                <a16:creationId xmlns:a16="http://schemas.microsoft.com/office/drawing/2014/main" id="{78F4170B-9A0B-402B-8582-0BD15DC7F9DD}"/>
              </a:ext>
            </a:extLst>
          </p:cNvPr>
          <p:cNvGraphicFramePr>
            <a:graphicFrameLocks noGrp="1"/>
          </p:cNvGraphicFramePr>
          <p:nvPr>
            <p:ph idx="1"/>
            <p:extLst>
              <p:ext uri="{D42A27DB-BD31-4B8C-83A1-F6EECF244321}">
                <p14:modId xmlns:p14="http://schemas.microsoft.com/office/powerpoint/2010/main" val="1685068655"/>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0367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0F50D7E-988B-42E7-8EC8-F500646B4709}"/>
              </a:ext>
            </a:extLst>
          </p:cNvPr>
          <p:cNvSpPr>
            <a:spLocks noGrp="1"/>
          </p:cNvSpPr>
          <p:nvPr>
            <p:ph type="title"/>
          </p:nvPr>
        </p:nvSpPr>
        <p:spPr>
          <a:xfrm>
            <a:off x="640079" y="2053641"/>
            <a:ext cx="3669161" cy="2760098"/>
          </a:xfrm>
        </p:spPr>
        <p:txBody>
          <a:bodyPr>
            <a:normAutofit/>
          </a:bodyPr>
          <a:lstStyle/>
          <a:p>
            <a:r>
              <a:rPr lang="en-US">
                <a:solidFill>
                  <a:srgbClr val="FFFFFF"/>
                </a:solidFill>
              </a:rPr>
              <a:t>Manage our destination or</a:t>
            </a:r>
          </a:p>
        </p:txBody>
      </p:sp>
      <p:pic>
        <p:nvPicPr>
          <p:cNvPr id="1026" name="Picture 2" descr="Image result for Chicago Where Do We Go From Here">
            <a:extLst>
              <a:ext uri="{FF2B5EF4-FFF2-40B4-BE49-F238E27FC236}">
                <a16:creationId xmlns:a16="http://schemas.microsoft.com/office/drawing/2014/main" id="{5417580E-7566-40A1-A516-4DEE2045DA3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540353" y="995697"/>
            <a:ext cx="4734003" cy="468713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7B2B62D-411E-41FF-912B-0B7DCCE3C4A9}"/>
              </a:ext>
            </a:extLst>
          </p:cNvPr>
          <p:cNvSpPr txBox="1"/>
          <p:nvPr/>
        </p:nvSpPr>
        <p:spPr>
          <a:xfrm>
            <a:off x="9280187" y="5787957"/>
            <a:ext cx="1809345" cy="369332"/>
          </a:xfrm>
          <a:prstGeom prst="rect">
            <a:avLst/>
          </a:prstGeom>
          <a:noFill/>
        </p:spPr>
        <p:txBody>
          <a:bodyPr wrap="square" rtlCol="0">
            <a:spAutoFit/>
          </a:bodyPr>
          <a:lstStyle/>
          <a:p>
            <a:r>
              <a:rPr lang="en-US" dirty="0"/>
              <a:t>Bing.com/images</a:t>
            </a:r>
          </a:p>
        </p:txBody>
      </p:sp>
    </p:spTree>
    <p:extLst>
      <p:ext uri="{BB962C8B-B14F-4D97-AF65-F5344CB8AC3E}">
        <p14:creationId xmlns:p14="http://schemas.microsoft.com/office/powerpoint/2010/main" val="3217956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7B91A0-D46D-4B61-909A-5BAE7F2C0BC6}"/>
              </a:ext>
            </a:extLst>
          </p:cNvPr>
          <p:cNvSpPr>
            <a:spLocks noGrp="1"/>
          </p:cNvSpPr>
          <p:nvPr>
            <p:ph type="title"/>
          </p:nvPr>
        </p:nvSpPr>
        <p:spPr>
          <a:xfrm>
            <a:off x="1536478" y="1187792"/>
            <a:ext cx="9144000" cy="3887383"/>
          </a:xfrm>
        </p:spPr>
        <p:txBody>
          <a:bodyPr vert="horz" lIns="91440" tIns="45720" rIns="91440" bIns="45720" rtlCol="0" anchor="b">
            <a:normAutofit fontScale="90000"/>
          </a:bodyPr>
          <a:lstStyle/>
          <a:p>
            <a:pPr algn="ctr"/>
            <a:r>
              <a:rPr lang="en-US" sz="5800" kern="1200" dirty="0">
                <a:solidFill>
                  <a:schemeClr val="tx1"/>
                </a:solidFill>
                <a:latin typeface="+mj-lt"/>
                <a:ea typeface="+mj-ea"/>
                <a:cs typeface="+mj-cs"/>
              </a:rPr>
              <a:t>Respond to the issues presented to us, </a:t>
            </a:r>
            <a:br>
              <a:rPr lang="en-US" sz="5800" kern="1200" dirty="0">
                <a:solidFill>
                  <a:schemeClr val="tx1"/>
                </a:solidFill>
                <a:latin typeface="+mj-lt"/>
                <a:ea typeface="+mj-ea"/>
                <a:cs typeface="+mj-cs"/>
              </a:rPr>
            </a:br>
            <a:r>
              <a:rPr lang="en-US" sz="5800" kern="1200" dirty="0">
                <a:solidFill>
                  <a:schemeClr val="tx1"/>
                </a:solidFill>
                <a:latin typeface="+mj-lt"/>
                <a:ea typeface="+mj-ea"/>
                <a:cs typeface="+mj-cs"/>
              </a:rPr>
              <a:t>or</a:t>
            </a:r>
            <a:br>
              <a:rPr lang="en-US" sz="5800" kern="1200" dirty="0">
                <a:solidFill>
                  <a:schemeClr val="tx1"/>
                </a:solidFill>
                <a:latin typeface="+mj-lt"/>
                <a:ea typeface="+mj-ea"/>
                <a:cs typeface="+mj-cs"/>
              </a:rPr>
            </a:br>
            <a:r>
              <a:rPr lang="en-US" sz="5800" kern="1200" dirty="0">
                <a:solidFill>
                  <a:schemeClr val="tx1"/>
                </a:solidFill>
                <a:latin typeface="+mj-lt"/>
                <a:ea typeface="+mj-ea"/>
                <a:cs typeface="+mj-cs"/>
              </a:rPr>
              <a:t>“That’s the way we’ve always done it!”</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4BF9662-E2DA-4BC3-94FB-0052DA4F8396}"/>
              </a:ext>
            </a:extLst>
          </p:cNvPr>
          <p:cNvSpPr txBox="1"/>
          <p:nvPr/>
        </p:nvSpPr>
        <p:spPr>
          <a:xfrm>
            <a:off x="7467600" y="5262664"/>
            <a:ext cx="2979906" cy="369332"/>
          </a:xfrm>
          <a:prstGeom prst="rect">
            <a:avLst/>
          </a:prstGeom>
          <a:noFill/>
        </p:spPr>
        <p:txBody>
          <a:bodyPr wrap="square" rtlCol="0">
            <a:spAutoFit/>
          </a:bodyPr>
          <a:lstStyle/>
          <a:p>
            <a:r>
              <a:rPr lang="en-US" dirty="0"/>
              <a:t>Unnamed </a:t>
            </a:r>
            <a:r>
              <a:rPr lang="en-US" dirty="0" err="1"/>
              <a:t>philospher</a:t>
            </a:r>
            <a:endParaRPr lang="en-US" dirty="0"/>
          </a:p>
        </p:txBody>
      </p:sp>
    </p:spTree>
    <p:extLst>
      <p:ext uri="{BB962C8B-B14F-4D97-AF65-F5344CB8AC3E}">
        <p14:creationId xmlns:p14="http://schemas.microsoft.com/office/powerpoint/2010/main" val="4147205805"/>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CB1E5F-C3F7-4BAB-9BA4-33CC969BB64D}"/>
              </a:ext>
            </a:extLst>
          </p:cNvPr>
          <p:cNvSpPr>
            <a:spLocks noGrp="1"/>
          </p:cNvSpPr>
          <p:nvPr>
            <p:ph type="title"/>
          </p:nvPr>
        </p:nvSpPr>
        <p:spPr>
          <a:xfrm>
            <a:off x="992206" y="1608667"/>
            <a:ext cx="2823275" cy="4501127"/>
          </a:xfrm>
        </p:spPr>
        <p:txBody>
          <a:bodyPr anchor="t">
            <a:normAutofit/>
          </a:bodyPr>
          <a:lstStyle/>
          <a:p>
            <a:pPr algn="r"/>
            <a:r>
              <a:rPr lang="en-US" sz="3600" dirty="0">
                <a:solidFill>
                  <a:srgbClr val="FFFFFF"/>
                </a:solidFill>
              </a:rPr>
              <a:t>Emergency Management example</a:t>
            </a:r>
          </a:p>
        </p:txBody>
      </p:sp>
      <p:sp>
        <p:nvSpPr>
          <p:cNvPr id="4" name="Content Placeholder 3">
            <a:extLst>
              <a:ext uri="{FF2B5EF4-FFF2-40B4-BE49-F238E27FC236}">
                <a16:creationId xmlns:a16="http://schemas.microsoft.com/office/drawing/2014/main" id="{D449170C-8412-47B6-941F-C16B1643BED6}"/>
              </a:ext>
            </a:extLst>
          </p:cNvPr>
          <p:cNvSpPr>
            <a:spLocks noGrp="1"/>
          </p:cNvSpPr>
          <p:nvPr>
            <p:ph sz="half" idx="1"/>
          </p:nvPr>
        </p:nvSpPr>
        <p:spPr>
          <a:xfrm>
            <a:off x="4547698" y="1608667"/>
            <a:ext cx="3421958" cy="4501127"/>
          </a:xfrm>
        </p:spPr>
        <p:txBody>
          <a:bodyPr>
            <a:normAutofit/>
          </a:bodyPr>
          <a:lstStyle/>
          <a:p>
            <a:r>
              <a:rPr lang="en-US" sz="2400" dirty="0"/>
              <a:t>Disaster=response</a:t>
            </a:r>
          </a:p>
          <a:p>
            <a:r>
              <a:rPr lang="en-US" sz="2400" dirty="0"/>
              <a:t>Spend lots of money</a:t>
            </a:r>
          </a:p>
          <a:p>
            <a:r>
              <a:rPr lang="en-US" sz="2400" dirty="0"/>
              <a:t>Stockpile depletion</a:t>
            </a:r>
          </a:p>
          <a:p>
            <a:endParaRPr lang="en-US" sz="2000" dirty="0"/>
          </a:p>
        </p:txBody>
      </p:sp>
      <p:sp>
        <p:nvSpPr>
          <p:cNvPr id="5" name="Content Placeholder 4">
            <a:extLst>
              <a:ext uri="{FF2B5EF4-FFF2-40B4-BE49-F238E27FC236}">
                <a16:creationId xmlns:a16="http://schemas.microsoft.com/office/drawing/2014/main" id="{0FCA0479-30E5-46EA-8965-F3DA27B6C3D2}"/>
              </a:ext>
            </a:extLst>
          </p:cNvPr>
          <p:cNvSpPr>
            <a:spLocks noGrp="1"/>
          </p:cNvSpPr>
          <p:nvPr>
            <p:ph sz="half" idx="2"/>
          </p:nvPr>
        </p:nvSpPr>
        <p:spPr>
          <a:xfrm>
            <a:off x="8071338" y="1608667"/>
            <a:ext cx="3807070" cy="4642664"/>
          </a:xfrm>
        </p:spPr>
        <p:txBody>
          <a:bodyPr>
            <a:noAutofit/>
          </a:bodyPr>
          <a:lstStyle/>
          <a:p>
            <a:r>
              <a:rPr lang="en-US" sz="2400" dirty="0"/>
              <a:t>Use of historical data</a:t>
            </a:r>
          </a:p>
          <a:p>
            <a:r>
              <a:rPr lang="en-US" sz="2400" dirty="0"/>
              <a:t>Pre plan based on past disasters</a:t>
            </a:r>
          </a:p>
          <a:p>
            <a:r>
              <a:rPr lang="en-US" sz="2400" dirty="0"/>
              <a:t>Analysis of causes/responses/needs</a:t>
            </a:r>
          </a:p>
          <a:p>
            <a:r>
              <a:rPr lang="en-US" sz="2400" dirty="0"/>
              <a:t>Develop stockpile and human asset needs from the analysis</a:t>
            </a:r>
          </a:p>
          <a:p>
            <a:r>
              <a:rPr lang="en-US" sz="2400" dirty="0"/>
              <a:t>Preposition – literal or </a:t>
            </a:r>
            <a:r>
              <a:rPr lang="en-US" sz="2400" dirty="0" err="1"/>
              <a:t>acutal</a:t>
            </a:r>
            <a:endParaRPr lang="en-US" sz="2400" dirty="0"/>
          </a:p>
          <a:p>
            <a:r>
              <a:rPr lang="en-US" sz="2400" dirty="0"/>
              <a:t>Reanalysis after the next event</a:t>
            </a:r>
          </a:p>
        </p:txBody>
      </p:sp>
    </p:spTree>
    <p:extLst>
      <p:ext uri="{BB962C8B-B14F-4D97-AF65-F5344CB8AC3E}">
        <p14:creationId xmlns:p14="http://schemas.microsoft.com/office/powerpoint/2010/main" val="2781607050"/>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45BF01-625E-4022-91E5-488DB3FCB7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0658"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schemeClr>
              </a:solidFill>
            </a:endParaRPr>
          </a:p>
        </p:txBody>
      </p:sp>
      <p:sp>
        <p:nvSpPr>
          <p:cNvPr id="2" name="Title 1">
            <a:extLst>
              <a:ext uri="{FF2B5EF4-FFF2-40B4-BE49-F238E27FC236}">
                <a16:creationId xmlns:a16="http://schemas.microsoft.com/office/drawing/2014/main" id="{1E799AE5-5870-48B3-9BE2-F736DED1BBD5}"/>
              </a:ext>
            </a:extLst>
          </p:cNvPr>
          <p:cNvSpPr>
            <a:spLocks noGrp="1"/>
          </p:cNvSpPr>
          <p:nvPr>
            <p:ph type="title"/>
          </p:nvPr>
        </p:nvSpPr>
        <p:spPr>
          <a:xfrm>
            <a:off x="475488" y="2745736"/>
            <a:ext cx="3703320" cy="1366528"/>
          </a:xfrm>
          <a:solidFill>
            <a:schemeClr val="tx1">
              <a:alpha val="50000"/>
            </a:schemeClr>
          </a:solidFill>
          <a:ln w="25400" cap="sq" cmpd="sng">
            <a:solidFill>
              <a:schemeClr val="bg1"/>
            </a:solidFill>
            <a:miter lim="800000"/>
          </a:ln>
        </p:spPr>
        <p:txBody>
          <a:bodyPr>
            <a:normAutofit/>
          </a:bodyPr>
          <a:lstStyle/>
          <a:p>
            <a:pPr algn="ctr"/>
            <a:r>
              <a:rPr lang="en-US" sz="3200">
                <a:solidFill>
                  <a:schemeClr val="bg1"/>
                </a:solidFill>
              </a:rPr>
              <a:t>Fire Service Example</a:t>
            </a:r>
          </a:p>
        </p:txBody>
      </p:sp>
      <p:sp useBgFill="1">
        <p:nvSpPr>
          <p:cNvPr id="12" name="Rectangle 11">
            <a:extLst>
              <a:ext uri="{FF2B5EF4-FFF2-40B4-BE49-F238E27FC236}">
                <a16:creationId xmlns:a16="http://schemas.microsoft.com/office/drawing/2014/main" id="{0E442549-290E-4B7E-892E-F2DB911DD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7" y="-2"/>
            <a:ext cx="753770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DF95759F-319A-4899-805E-CC04F81F1531}"/>
              </a:ext>
            </a:extLst>
          </p:cNvPr>
          <p:cNvSpPr>
            <a:spLocks noGrp="1"/>
          </p:cNvSpPr>
          <p:nvPr>
            <p:ph sz="half" idx="1"/>
          </p:nvPr>
        </p:nvSpPr>
        <p:spPr>
          <a:xfrm>
            <a:off x="5294377" y="640080"/>
            <a:ext cx="6049953" cy="2523854"/>
          </a:xfrm>
        </p:spPr>
        <p:txBody>
          <a:bodyPr anchor="b">
            <a:normAutofit/>
          </a:bodyPr>
          <a:lstStyle/>
          <a:p>
            <a:r>
              <a:rPr lang="en-US" sz="2000" dirty="0"/>
              <a:t>Fire start</a:t>
            </a:r>
          </a:p>
          <a:p>
            <a:r>
              <a:rPr lang="en-US" sz="2000" dirty="0"/>
              <a:t>Response</a:t>
            </a:r>
          </a:p>
          <a:p>
            <a:r>
              <a:rPr lang="en-US" sz="2000" dirty="0"/>
              <a:t>Evaluate needs</a:t>
            </a:r>
          </a:p>
          <a:p>
            <a:r>
              <a:rPr lang="en-US" sz="2000" dirty="0"/>
              <a:t>Request additional assets</a:t>
            </a:r>
          </a:p>
          <a:p>
            <a:r>
              <a:rPr lang="en-US" sz="2000" dirty="0"/>
              <a:t>Recover</a:t>
            </a:r>
          </a:p>
        </p:txBody>
      </p:sp>
      <p:sp>
        <p:nvSpPr>
          <p:cNvPr id="5" name="Content Placeholder 4">
            <a:extLst>
              <a:ext uri="{FF2B5EF4-FFF2-40B4-BE49-F238E27FC236}">
                <a16:creationId xmlns:a16="http://schemas.microsoft.com/office/drawing/2014/main" id="{F7378522-A5C5-489F-AF19-1F7908D65AB5}"/>
              </a:ext>
            </a:extLst>
          </p:cNvPr>
          <p:cNvSpPr>
            <a:spLocks noGrp="1"/>
          </p:cNvSpPr>
          <p:nvPr>
            <p:ph sz="half" idx="2"/>
          </p:nvPr>
        </p:nvSpPr>
        <p:spPr>
          <a:xfrm>
            <a:off x="5294377" y="3671317"/>
            <a:ext cx="6059423" cy="2505646"/>
          </a:xfrm>
        </p:spPr>
        <p:txBody>
          <a:bodyPr>
            <a:normAutofit/>
          </a:bodyPr>
          <a:lstStyle/>
          <a:p>
            <a:r>
              <a:rPr lang="en-US" sz="2000" dirty="0"/>
              <a:t>Review structures</a:t>
            </a:r>
          </a:p>
          <a:p>
            <a:r>
              <a:rPr lang="en-US" sz="2000" dirty="0"/>
              <a:t>Modify local building codes to assist with suppression</a:t>
            </a:r>
          </a:p>
          <a:p>
            <a:r>
              <a:rPr lang="en-US" sz="2000" dirty="0"/>
              <a:t>Plan response and needs</a:t>
            </a:r>
          </a:p>
          <a:p>
            <a:r>
              <a:rPr lang="en-US" sz="2000" dirty="0"/>
              <a:t>Preplan levels of response</a:t>
            </a:r>
          </a:p>
          <a:p>
            <a:r>
              <a:rPr lang="en-US" sz="2000" dirty="0"/>
              <a:t>Reanalyze the needs after event</a:t>
            </a:r>
          </a:p>
        </p:txBody>
      </p:sp>
    </p:spTree>
    <p:extLst>
      <p:ext uri="{BB962C8B-B14F-4D97-AF65-F5344CB8AC3E}">
        <p14:creationId xmlns:p14="http://schemas.microsoft.com/office/powerpoint/2010/main" val="3918194005"/>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860832-27F3-4D30-9288-7521D24915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 name="Freeform 5">
              <a:extLst>
                <a:ext uri="{FF2B5EF4-FFF2-40B4-BE49-F238E27FC236}">
                  <a16:creationId xmlns:a16="http://schemas.microsoft.com/office/drawing/2014/main" id="{6DAAD4DA-AA9F-4A4D-AD0B-0FB2286B3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 name="Freeform 6">
              <a:extLst>
                <a:ext uri="{FF2B5EF4-FFF2-40B4-BE49-F238E27FC236}">
                  <a16:creationId xmlns:a16="http://schemas.microsoft.com/office/drawing/2014/main" id="{A4F5EC98-FDFD-4158-9C16-CD770B1F2A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26D1C0DA-68C2-40A2-BCCA-D14FB5EF2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1B67FFD7-72F1-4435-9C33-DFFE87F9C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15CE66C6-629F-44D9-A0BC-D2F4E7AF5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FEAAAFC3-1B1C-4F1C-AC4E-ED0ACA4AE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E2C81DA9-A0C9-4C54-A2F0-A3EC14F2B8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B7EA41DD-7957-42FB-BD48-E502F81F6C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E33D6F3E-9CCB-4053-B8C1-5260829C8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D533B393-4D8F-4FB8-AA9D-BA218F443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3765B0-52BC-4442-BC45-8EDFBF5933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B911B231-DD22-4BC7-A325-2B6831481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800DA13B-507D-4901-AF60-F99485FC1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DAB727E1-099C-4F62-9ED1-46CD895C64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4D1E585E-A63F-42DE-BF5F-B0B390B29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8FCC810-4482-4E43-9102-2B87386E7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EC977192-4383-4D76-8DB3-B93ADD7397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09DCD44A-4779-4898-862E-A220810CA8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F7516DF1-08D6-4FF0-A1A1-95A260F1D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4">
              <a:extLst>
                <a:ext uri="{FF2B5EF4-FFF2-40B4-BE49-F238E27FC236}">
                  <a16:creationId xmlns:a16="http://schemas.microsoft.com/office/drawing/2014/main" id="{F74092EA-F950-4DF2-8646-60F26E811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5">
              <a:extLst>
                <a:ext uri="{FF2B5EF4-FFF2-40B4-BE49-F238E27FC236}">
                  <a16:creationId xmlns:a16="http://schemas.microsoft.com/office/drawing/2014/main" id="{09A3177B-1E64-4081-B8C6-3D7C8786D6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27E09B5E-A6E4-491B-BC8C-091BCAB2C509}"/>
              </a:ext>
            </a:extLst>
          </p:cNvPr>
          <p:cNvSpPr>
            <a:spLocks noGrp="1"/>
          </p:cNvSpPr>
          <p:nvPr>
            <p:ph type="title"/>
          </p:nvPr>
        </p:nvSpPr>
        <p:spPr>
          <a:xfrm>
            <a:off x="4069080" y="630936"/>
            <a:ext cx="6675120" cy="1353312"/>
          </a:xfrm>
        </p:spPr>
        <p:txBody>
          <a:bodyPr anchor="b">
            <a:normAutofit/>
          </a:bodyPr>
          <a:lstStyle/>
          <a:p>
            <a:r>
              <a:rPr lang="en-US" sz="4000"/>
              <a:t>Federal and State Initiatives</a:t>
            </a:r>
          </a:p>
        </p:txBody>
      </p:sp>
      <p:sp>
        <p:nvSpPr>
          <p:cNvPr id="3" name="Content Placeholder 2">
            <a:extLst>
              <a:ext uri="{FF2B5EF4-FFF2-40B4-BE49-F238E27FC236}">
                <a16:creationId xmlns:a16="http://schemas.microsoft.com/office/drawing/2014/main" id="{BA2368F1-CBFD-407B-93B6-F2E74C8E4F77}"/>
              </a:ext>
            </a:extLst>
          </p:cNvPr>
          <p:cNvSpPr>
            <a:spLocks noGrp="1"/>
          </p:cNvSpPr>
          <p:nvPr>
            <p:ph idx="1"/>
          </p:nvPr>
        </p:nvSpPr>
        <p:spPr>
          <a:xfrm>
            <a:off x="4069080" y="2157984"/>
            <a:ext cx="6675120" cy="3895344"/>
          </a:xfrm>
        </p:spPr>
        <p:txBody>
          <a:bodyPr anchor="ctr">
            <a:normAutofit/>
          </a:bodyPr>
          <a:lstStyle/>
          <a:p>
            <a:r>
              <a:rPr lang="en-US" sz="2200" dirty="0"/>
              <a:t>Slow change in making EMS a healthcare agency</a:t>
            </a:r>
          </a:p>
          <a:p>
            <a:pPr lvl="1"/>
            <a:r>
              <a:rPr lang="en-US" sz="2200" dirty="0"/>
              <a:t>Not just a transportation asset</a:t>
            </a:r>
          </a:p>
          <a:p>
            <a:r>
              <a:rPr lang="en-US" sz="2200" dirty="0"/>
              <a:t>Local population/government wants us to maintain our public safety role</a:t>
            </a:r>
          </a:p>
          <a:p>
            <a:r>
              <a:rPr lang="en-US" sz="2200" dirty="0"/>
              <a:t>Even slower in paying for community involvement</a:t>
            </a:r>
          </a:p>
          <a:p>
            <a:r>
              <a:rPr lang="en-US" sz="2200" dirty="0"/>
              <a:t>Non emergency transport</a:t>
            </a:r>
          </a:p>
          <a:p>
            <a:r>
              <a:rPr lang="en-US" sz="2200" dirty="0"/>
              <a:t>Alternate care receiving site</a:t>
            </a:r>
          </a:p>
        </p:txBody>
      </p:sp>
    </p:spTree>
    <p:extLst>
      <p:ext uri="{BB962C8B-B14F-4D97-AF65-F5344CB8AC3E}">
        <p14:creationId xmlns:p14="http://schemas.microsoft.com/office/powerpoint/2010/main" val="3122691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3BBDC6-A4D8-4AC0-BD60-274FEC9C064D}"/>
              </a:ext>
            </a:extLst>
          </p:cNvPr>
          <p:cNvSpPr>
            <a:spLocks noGrp="1"/>
          </p:cNvSpPr>
          <p:nvPr>
            <p:ph type="title"/>
          </p:nvPr>
        </p:nvSpPr>
        <p:spPr>
          <a:xfrm>
            <a:off x="838200" y="365125"/>
            <a:ext cx="5558489" cy="1325563"/>
          </a:xfrm>
        </p:spPr>
        <p:txBody>
          <a:bodyPr>
            <a:normAutofit/>
          </a:bodyPr>
          <a:lstStyle/>
          <a:p>
            <a:r>
              <a:rPr lang="en-US" dirty="0"/>
              <a:t>EMS plan</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EB03E41-7EE2-4780-BA6F-AE5EC8EF07D7}"/>
              </a:ext>
            </a:extLst>
          </p:cNvPr>
          <p:cNvSpPr>
            <a:spLocks noGrp="1"/>
          </p:cNvSpPr>
          <p:nvPr>
            <p:ph idx="1"/>
          </p:nvPr>
        </p:nvSpPr>
        <p:spPr>
          <a:xfrm>
            <a:off x="838200" y="1825625"/>
            <a:ext cx="5558489" cy="4351338"/>
          </a:xfrm>
        </p:spPr>
        <p:txBody>
          <a:bodyPr>
            <a:normAutofit/>
          </a:bodyPr>
          <a:lstStyle/>
          <a:p>
            <a:r>
              <a:rPr lang="en-US" dirty="0"/>
              <a:t>Preplan</a:t>
            </a:r>
          </a:p>
          <a:p>
            <a:r>
              <a:rPr lang="en-US" dirty="0"/>
              <a:t>Train</a:t>
            </a:r>
          </a:p>
          <a:p>
            <a:r>
              <a:rPr lang="en-US" dirty="0"/>
              <a:t>Educate</a:t>
            </a:r>
          </a:p>
          <a:p>
            <a:r>
              <a:rPr lang="en-US" dirty="0"/>
              <a:t>Study – preposition</a:t>
            </a:r>
          </a:p>
          <a:p>
            <a:r>
              <a:rPr lang="en-US" dirty="0"/>
              <a:t>Multiple use vehicles and personnel</a:t>
            </a:r>
          </a:p>
          <a:p>
            <a:r>
              <a:rPr lang="en-US" dirty="0"/>
              <a:t>Actively manage level of response </a:t>
            </a:r>
          </a:p>
          <a:p>
            <a:pPr lvl="1"/>
            <a:r>
              <a:rPr lang="en-US" dirty="0"/>
              <a:t>Priority Dispatch</a:t>
            </a:r>
          </a:p>
          <a:p>
            <a:pPr lvl="1"/>
            <a:r>
              <a:rPr lang="en-US" dirty="0"/>
              <a:t>Tiered response</a:t>
            </a:r>
          </a:p>
          <a:p>
            <a:pPr lvl="1"/>
            <a:endParaRPr lang="en-US" dirty="0"/>
          </a:p>
          <a:p>
            <a:pPr marL="457200" lvl="1" indent="0">
              <a:buNone/>
            </a:pPr>
            <a:endParaRPr lang="en-US"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7515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3" name="Rectangle 12">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456BE8-B486-48A7-83B8-1D33413E1FE2}"/>
              </a:ext>
            </a:extLst>
          </p:cNvPr>
          <p:cNvSpPr>
            <a:spLocks noGrp="1"/>
          </p:cNvSpPr>
          <p:nvPr>
            <p:ph type="ctrTitle"/>
          </p:nvPr>
        </p:nvSpPr>
        <p:spPr>
          <a:xfrm>
            <a:off x="3371787" y="1741337"/>
            <a:ext cx="5448730" cy="2387918"/>
          </a:xfrm>
        </p:spPr>
        <p:txBody>
          <a:bodyPr anchor="b">
            <a:normAutofit/>
          </a:bodyPr>
          <a:lstStyle/>
          <a:p>
            <a:r>
              <a:rPr lang="en-US" sz="5200">
                <a:solidFill>
                  <a:schemeClr val="tx2"/>
                </a:solidFill>
              </a:rPr>
              <a:t>Review and reassess</a:t>
            </a:r>
          </a:p>
        </p:txBody>
      </p:sp>
      <p:sp>
        <p:nvSpPr>
          <p:cNvPr id="4" name="Subtitle 3">
            <a:extLst>
              <a:ext uri="{FF2B5EF4-FFF2-40B4-BE49-F238E27FC236}">
                <a16:creationId xmlns:a16="http://schemas.microsoft.com/office/drawing/2014/main" id="{3F9EB9C8-B09B-41CB-8C69-6FDF5AA395B4}"/>
              </a:ext>
            </a:extLst>
          </p:cNvPr>
          <p:cNvSpPr>
            <a:spLocks noGrp="1"/>
          </p:cNvSpPr>
          <p:nvPr>
            <p:ph type="subTitle" idx="1"/>
          </p:nvPr>
        </p:nvSpPr>
        <p:spPr>
          <a:xfrm>
            <a:off x="3371161" y="4200522"/>
            <a:ext cx="5449982" cy="682079"/>
          </a:xfrm>
        </p:spPr>
        <p:txBody>
          <a:bodyPr>
            <a:normAutofit/>
          </a:bodyPr>
          <a:lstStyle/>
          <a:p>
            <a:r>
              <a:rPr lang="en-US">
                <a:solidFill>
                  <a:schemeClr val="tx2"/>
                </a:solidFill>
              </a:rPr>
              <a:t>Continuous Process Improvement</a:t>
            </a:r>
          </a:p>
        </p:txBody>
      </p:sp>
      <p:grpSp>
        <p:nvGrpSpPr>
          <p:cNvPr id="15" name="Group 14">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6" name="Freeform: Shape 15">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2" name="Freeform: Shape 21">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34444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52551AB1-FCD7-4804-9715-FCAF71411CDC}"/>
              </a:ext>
            </a:extLst>
          </p:cNvPr>
          <p:cNvSpPr>
            <a:spLocks noGrp="1"/>
          </p:cNvSpPr>
          <p:nvPr>
            <p:ph type="ctrTitle"/>
          </p:nvPr>
        </p:nvSpPr>
        <p:spPr>
          <a:xfrm>
            <a:off x="6590662" y="4267832"/>
            <a:ext cx="4805996" cy="1297115"/>
          </a:xfrm>
        </p:spPr>
        <p:txBody>
          <a:bodyPr anchor="t">
            <a:normAutofit/>
          </a:bodyPr>
          <a:lstStyle/>
          <a:p>
            <a:pPr algn="l"/>
            <a:r>
              <a:rPr lang="en-US" sz="4400">
                <a:solidFill>
                  <a:srgbClr val="000000"/>
                </a:solidFill>
              </a:rPr>
              <a:t>Any Questions</a:t>
            </a:r>
          </a:p>
        </p:txBody>
      </p:sp>
      <p:sp>
        <p:nvSpPr>
          <p:cNvPr id="5" name="Subtitle 4">
            <a:extLst>
              <a:ext uri="{FF2B5EF4-FFF2-40B4-BE49-F238E27FC236}">
                <a16:creationId xmlns:a16="http://schemas.microsoft.com/office/drawing/2014/main" id="{1B4DE6A4-BFD3-4999-B037-94BAF96E751E}"/>
              </a:ext>
            </a:extLst>
          </p:cNvPr>
          <p:cNvSpPr>
            <a:spLocks noGrp="1"/>
          </p:cNvSpPr>
          <p:nvPr>
            <p:ph type="subTitle" idx="1"/>
          </p:nvPr>
        </p:nvSpPr>
        <p:spPr>
          <a:xfrm>
            <a:off x="6590966" y="3428999"/>
            <a:ext cx="4805691" cy="838831"/>
          </a:xfrm>
        </p:spPr>
        <p:txBody>
          <a:bodyPr anchor="b">
            <a:normAutofit/>
          </a:bodyPr>
          <a:lstStyle/>
          <a:p>
            <a:pPr algn="l"/>
            <a:endParaRPr lang="en-US" sz="1800">
              <a:solidFill>
                <a:srgbClr val="000000"/>
              </a:solidFill>
            </a:endParaRPr>
          </a:p>
        </p:txBody>
      </p:sp>
      <p:sp>
        <p:nvSpPr>
          <p:cNvPr id="16"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Help">
            <a:extLst>
              <a:ext uri="{FF2B5EF4-FFF2-40B4-BE49-F238E27FC236}">
                <a16:creationId xmlns:a16="http://schemas.microsoft.com/office/drawing/2014/main" id="{D94BCDF5-5D22-4E9B-AA4A-AC91629847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4162490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A5C96-4988-47F0-AA27-6ED78B3C809B}"/>
              </a:ext>
            </a:extLst>
          </p:cNvPr>
          <p:cNvSpPr>
            <a:spLocks noGrp="1"/>
          </p:cNvSpPr>
          <p:nvPr>
            <p:ph type="title"/>
          </p:nvPr>
        </p:nvSpPr>
        <p:spPr/>
        <p:txBody>
          <a:bodyPr/>
          <a:lstStyle/>
          <a:p>
            <a:r>
              <a:rPr lang="en-US" dirty="0"/>
              <a:t>Social Determinants of Health</a:t>
            </a:r>
          </a:p>
        </p:txBody>
      </p:sp>
      <p:sp>
        <p:nvSpPr>
          <p:cNvPr id="3" name="Content Placeholder 2">
            <a:extLst>
              <a:ext uri="{FF2B5EF4-FFF2-40B4-BE49-F238E27FC236}">
                <a16:creationId xmlns:a16="http://schemas.microsoft.com/office/drawing/2014/main" id="{7B0EC01E-015B-4DB2-94DC-6EC41C8FA1D8}"/>
              </a:ext>
            </a:extLst>
          </p:cNvPr>
          <p:cNvSpPr>
            <a:spLocks noGrp="1"/>
          </p:cNvSpPr>
          <p:nvPr>
            <p:ph idx="1"/>
          </p:nvPr>
        </p:nvSpPr>
        <p:spPr/>
        <p:txBody>
          <a:bodyPr/>
          <a:lstStyle/>
          <a:p>
            <a:r>
              <a:rPr lang="en-US" dirty="0"/>
              <a:t>Institute of Medicine/Kaiser Healthcare/AAFP/HHS</a:t>
            </a:r>
          </a:p>
          <a:p>
            <a:r>
              <a:rPr lang="en-US" dirty="0"/>
              <a:t>Basic needs of the population to maintain health</a:t>
            </a:r>
          </a:p>
          <a:p>
            <a:r>
              <a:rPr lang="en-US" dirty="0"/>
              <a:t>Public Health based</a:t>
            </a:r>
          </a:p>
        </p:txBody>
      </p:sp>
    </p:spTree>
    <p:extLst>
      <p:ext uri="{BB962C8B-B14F-4D97-AF65-F5344CB8AC3E}">
        <p14:creationId xmlns:p14="http://schemas.microsoft.com/office/powerpoint/2010/main" val="1721816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76830E-3004-4536-83C9-5DE0B5764075}"/>
              </a:ext>
            </a:extLst>
          </p:cNvPr>
          <p:cNvSpPr>
            <a:spLocks noGrp="1"/>
          </p:cNvSpPr>
          <p:nvPr>
            <p:ph type="title"/>
          </p:nvPr>
        </p:nvSpPr>
        <p:spPr>
          <a:xfrm>
            <a:off x="2880360" y="841248"/>
            <a:ext cx="6227064" cy="1234440"/>
          </a:xfrm>
        </p:spPr>
        <p:txBody>
          <a:bodyPr anchor="t">
            <a:normAutofit/>
          </a:bodyPr>
          <a:lstStyle/>
          <a:p>
            <a:r>
              <a:rPr lang="en-US" sz="4000">
                <a:solidFill>
                  <a:schemeClr val="accent1"/>
                </a:solidFill>
              </a:rPr>
              <a:t>References</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2E06D39A-E97E-4AD2-A5A1-1F92D3AB6C3B}"/>
              </a:ext>
            </a:extLst>
          </p:cNvPr>
          <p:cNvSpPr>
            <a:spLocks noGrp="1"/>
          </p:cNvSpPr>
          <p:nvPr>
            <p:ph idx="1"/>
          </p:nvPr>
        </p:nvSpPr>
        <p:spPr>
          <a:xfrm>
            <a:off x="2880360" y="2249424"/>
            <a:ext cx="6227064" cy="3803904"/>
          </a:xfrm>
        </p:spPr>
        <p:txBody>
          <a:bodyPr>
            <a:normAutofit fontScale="85000" lnSpcReduction="20000"/>
          </a:bodyPr>
          <a:lstStyle/>
          <a:p>
            <a:pPr fontAlgn="base"/>
            <a:r>
              <a:rPr lang="en-US" sz="2200" dirty="0"/>
              <a:t>Kaiser Family Foundation:   </a:t>
            </a:r>
            <a:r>
              <a:rPr lang="en-US" sz="2200" dirty="0" err="1"/>
              <a:t>Artiga</a:t>
            </a:r>
            <a:r>
              <a:rPr lang="en-US" sz="2200" dirty="0"/>
              <a:t>, S and Hinton, E; Beyond Health Care: The Role of Social Determinants in Promoting Health and Health Equity; May 2018</a:t>
            </a:r>
          </a:p>
          <a:p>
            <a:r>
              <a:rPr lang="en-US" sz="2200" dirty="0"/>
              <a:t>American Academy of Family Physicians</a:t>
            </a:r>
          </a:p>
          <a:p>
            <a:r>
              <a:rPr lang="en-US" sz="2400" dirty="0"/>
              <a:t>The Root of the Problem: America’s Social Determinants of Health, Alex M. Azar II, November 14, 2018, Washington, D.C.</a:t>
            </a:r>
          </a:p>
          <a:p>
            <a:r>
              <a:rPr lang="en-US" sz="2200" dirty="0"/>
              <a:t>WHO </a:t>
            </a:r>
            <a:r>
              <a:rPr lang="en-US" sz="2000" dirty="0"/>
              <a:t>- WHO (World Health Organization). 2012. </a:t>
            </a:r>
            <a:r>
              <a:rPr lang="en-US" sz="2000" i="1" dirty="0"/>
              <a:t>What are the social determinants of health?</a:t>
            </a:r>
            <a:r>
              <a:rPr lang="en-US" sz="2000" dirty="0"/>
              <a:t> http://www.who.int/social_determinants/sdh_definition/en/ </a:t>
            </a:r>
          </a:p>
          <a:p>
            <a:pPr fontAlgn="base"/>
            <a:r>
              <a:rPr lang="en-US" sz="2000" dirty="0"/>
              <a:t>National Academy of Medicine – </a:t>
            </a:r>
            <a:r>
              <a:rPr lang="en-US" sz="2000" dirty="0" err="1"/>
              <a:t>Magnan</a:t>
            </a:r>
            <a:r>
              <a:rPr lang="en-US" sz="2000" dirty="0"/>
              <a:t>, S, </a:t>
            </a:r>
            <a:r>
              <a:rPr lang="en-US" sz="2200" dirty="0"/>
              <a:t>Social Determinants of Health 101 for Health Care: Five Plus Five, October 2017</a:t>
            </a:r>
          </a:p>
          <a:p>
            <a:endParaRPr lang="en-US" sz="2000" dirty="0"/>
          </a:p>
        </p:txBody>
      </p:sp>
    </p:spTree>
    <p:extLst>
      <p:ext uri="{BB962C8B-B14F-4D97-AF65-F5344CB8AC3E}">
        <p14:creationId xmlns:p14="http://schemas.microsoft.com/office/powerpoint/2010/main" val="1743538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82BD70C-C4A0-46C4-9518-A731098B4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0A76CE6-75F2-4C6D-8D51-5C785AF674A7}"/>
              </a:ext>
            </a:extLst>
          </p:cNvPr>
          <p:cNvSpPr>
            <a:spLocks noGrp="1"/>
          </p:cNvSpPr>
          <p:nvPr>
            <p:ph type="ctrTitle"/>
          </p:nvPr>
        </p:nvSpPr>
        <p:spPr>
          <a:xfrm>
            <a:off x="6072445" y="3640254"/>
            <a:ext cx="5319433" cy="2076333"/>
          </a:xfrm>
        </p:spPr>
        <p:txBody>
          <a:bodyPr anchor="t">
            <a:normAutofit/>
          </a:bodyPr>
          <a:lstStyle/>
          <a:p>
            <a:pPr algn="l"/>
            <a:r>
              <a:rPr lang="en-US" sz="4800">
                <a:solidFill>
                  <a:schemeClr val="bg1"/>
                </a:solidFill>
              </a:rPr>
              <a:t>Thank you for all you do for your communities!</a:t>
            </a:r>
          </a:p>
        </p:txBody>
      </p:sp>
      <p:sp>
        <p:nvSpPr>
          <p:cNvPr id="5" name="Subtitle 4">
            <a:extLst>
              <a:ext uri="{FF2B5EF4-FFF2-40B4-BE49-F238E27FC236}">
                <a16:creationId xmlns:a16="http://schemas.microsoft.com/office/drawing/2014/main" id="{562044AC-8EEA-46A4-BB15-F0EEA0154756}"/>
              </a:ext>
            </a:extLst>
          </p:cNvPr>
          <p:cNvSpPr>
            <a:spLocks noGrp="1"/>
          </p:cNvSpPr>
          <p:nvPr>
            <p:ph type="subTitle" idx="1"/>
          </p:nvPr>
        </p:nvSpPr>
        <p:spPr>
          <a:xfrm>
            <a:off x="6072446" y="2668075"/>
            <a:ext cx="5319431" cy="972180"/>
          </a:xfrm>
        </p:spPr>
        <p:txBody>
          <a:bodyPr anchor="b">
            <a:normAutofit/>
          </a:bodyPr>
          <a:lstStyle/>
          <a:p>
            <a:pPr algn="l"/>
            <a:endParaRPr lang="en-US" sz="2000">
              <a:solidFill>
                <a:schemeClr val="bg1"/>
              </a:solidFill>
            </a:endParaRPr>
          </a:p>
        </p:txBody>
      </p:sp>
      <p:sp>
        <p:nvSpPr>
          <p:cNvPr id="14" name="Freeform: Shape 13">
            <a:extLst>
              <a:ext uri="{FF2B5EF4-FFF2-40B4-BE49-F238E27FC236}">
                <a16:creationId xmlns:a16="http://schemas.microsoft.com/office/drawing/2014/main" id="{39B74A45-BDDD-4892-B8C0-B290C0944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79352" cy="6374535"/>
          </a:xfrm>
          <a:custGeom>
            <a:avLst/>
            <a:gdLst>
              <a:gd name="connsiteX0" fmla="*/ 609861 w 5379352"/>
              <a:gd name="connsiteY0" fmla="*/ 6374535 h 6374535"/>
              <a:gd name="connsiteX1" fmla="*/ 3449004 w 5379352"/>
              <a:gd name="connsiteY1" fmla="*/ 6374535 h 6374535"/>
              <a:gd name="connsiteX2" fmla="*/ 3628245 w 5379352"/>
              <a:gd name="connsiteY2" fmla="*/ 6288190 h 6374535"/>
              <a:gd name="connsiteX3" fmla="*/ 5379352 w 5379352"/>
              <a:gd name="connsiteY3" fmla="*/ 3346018 h 6374535"/>
              <a:gd name="connsiteX4" fmla="*/ 2033334 w 5379352"/>
              <a:gd name="connsiteY4" fmla="*/ 0 h 6374535"/>
              <a:gd name="connsiteX5" fmla="*/ 129310 w 5379352"/>
              <a:gd name="connsiteY5" fmla="*/ 594192 h 6374535"/>
              <a:gd name="connsiteX6" fmla="*/ 0 w 5379352"/>
              <a:gd name="connsiteY6" fmla="*/ 692103 h 6374535"/>
              <a:gd name="connsiteX7" fmla="*/ 0 w 5379352"/>
              <a:gd name="connsiteY7" fmla="*/ 5999934 h 6374535"/>
              <a:gd name="connsiteX8" fmla="*/ 129311 w 5379352"/>
              <a:gd name="connsiteY8" fmla="*/ 6097845 h 6374535"/>
              <a:gd name="connsiteX9" fmla="*/ 367831 w 5379352"/>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352" h="6374535">
                <a:moveTo>
                  <a:pt x="609861" y="6374535"/>
                </a:moveTo>
                <a:lnTo>
                  <a:pt x="3449004" y="6374535"/>
                </a:lnTo>
                <a:lnTo>
                  <a:pt x="3628245" y="6288190"/>
                </a:lnTo>
                <a:cubicBezTo>
                  <a:pt x="4671283" y="5721578"/>
                  <a:pt x="5379352" y="4616487"/>
                  <a:pt x="5379352" y="3346018"/>
                </a:cubicBezTo>
                <a:cubicBezTo>
                  <a:pt x="5379352" y="1498063"/>
                  <a:pt x="3881289" y="0"/>
                  <a:pt x="2033334" y="0"/>
                </a:cubicBezTo>
                <a:cubicBezTo>
                  <a:pt x="1325914" y="0"/>
                  <a:pt x="669769" y="219535"/>
                  <a:pt x="129310" y="594192"/>
                </a:cubicBezTo>
                <a:lnTo>
                  <a:pt x="0" y="692103"/>
                </a:lnTo>
                <a:lnTo>
                  <a:pt x="0" y="5999934"/>
                </a:lnTo>
                <a:lnTo>
                  <a:pt x="129311" y="6097845"/>
                </a:lnTo>
                <a:cubicBezTo>
                  <a:pt x="206519" y="6151367"/>
                  <a:pt x="286089" y="6201724"/>
                  <a:pt x="367831" y="6248727"/>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C516C73E-9465-4C9E-9B86-9E58FB326B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9" y="0"/>
            <a:ext cx="5210147" cy="6210629"/>
          </a:xfrm>
          <a:custGeom>
            <a:avLst/>
            <a:gdLst>
              <a:gd name="connsiteX0" fmla="*/ 1058223 w 5210147"/>
              <a:gd name="connsiteY0" fmla="*/ 0 h 6210629"/>
              <a:gd name="connsiteX1" fmla="*/ 3003078 w 5210147"/>
              <a:gd name="connsiteY1" fmla="*/ 0 h 6210629"/>
              <a:gd name="connsiteX2" fmla="*/ 3266657 w 5210147"/>
              <a:gd name="connsiteY2" fmla="*/ 96471 h 6210629"/>
              <a:gd name="connsiteX3" fmla="*/ 5210147 w 5210147"/>
              <a:gd name="connsiteY3" fmla="*/ 3028517 h 6210629"/>
              <a:gd name="connsiteX4" fmla="*/ 2028035 w 5210147"/>
              <a:gd name="connsiteY4" fmla="*/ 6210629 h 6210629"/>
              <a:gd name="connsiteX5" fmla="*/ 3916 w 5210147"/>
              <a:gd name="connsiteY5" fmla="*/ 5483989 h 6210629"/>
              <a:gd name="connsiteX6" fmla="*/ 0 w 5210147"/>
              <a:gd name="connsiteY6" fmla="*/ 5480430 h 6210629"/>
              <a:gd name="connsiteX7" fmla="*/ 0 w 5210147"/>
              <a:gd name="connsiteY7" fmla="*/ 576603 h 6210629"/>
              <a:gd name="connsiteX8" fmla="*/ 3916 w 5210147"/>
              <a:gd name="connsiteY8" fmla="*/ 573044 h 6210629"/>
              <a:gd name="connsiteX9" fmla="*/ 933918 w 5210147"/>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10147" h="6210629">
                <a:moveTo>
                  <a:pt x="1058223" y="0"/>
                </a:moveTo>
                <a:lnTo>
                  <a:pt x="3003078" y="0"/>
                </a:lnTo>
                <a:lnTo>
                  <a:pt x="3266657" y="96471"/>
                </a:lnTo>
                <a:cubicBezTo>
                  <a:pt x="4408765" y="579542"/>
                  <a:pt x="5210147" y="1710443"/>
                  <a:pt x="5210147" y="3028517"/>
                </a:cubicBezTo>
                <a:cubicBezTo>
                  <a:pt x="5210147" y="4785949"/>
                  <a:pt x="3785467" y="6210629"/>
                  <a:pt x="2028035" y="6210629"/>
                </a:cubicBezTo>
                <a:cubicBezTo>
                  <a:pt x="1259159" y="6210629"/>
                  <a:pt x="553973" y="5937936"/>
                  <a:pt x="3916" y="5483989"/>
                </a:cubicBezTo>
                <a:lnTo>
                  <a:pt x="0" y="5480430"/>
                </a:lnTo>
                <a:lnTo>
                  <a:pt x="0" y="576603"/>
                </a:lnTo>
                <a:lnTo>
                  <a:pt x="3916" y="573044"/>
                </a:lnTo>
                <a:cubicBezTo>
                  <a:pt x="278945" y="346070"/>
                  <a:pt x="592755" y="164410"/>
                  <a:pt x="933918" y="3949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Graphic 8" descr="Angel Face with Solid Fill">
            <a:extLst>
              <a:ext uri="{FF2B5EF4-FFF2-40B4-BE49-F238E27FC236}">
                <a16:creationId xmlns:a16="http://schemas.microsoft.com/office/drawing/2014/main" id="{D5C88257-6DCC-45DB-AF62-103520F74B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941" y="1301551"/>
            <a:ext cx="3440610" cy="3440610"/>
          </a:xfrm>
          <a:prstGeom prst="rect">
            <a:avLst/>
          </a:prstGeom>
        </p:spPr>
      </p:pic>
    </p:spTree>
    <p:extLst>
      <p:ext uri="{BB962C8B-B14F-4D97-AF65-F5344CB8AC3E}">
        <p14:creationId xmlns:p14="http://schemas.microsoft.com/office/powerpoint/2010/main" val="4275543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B83C82-30AD-4DF2-A9AD-CE1547FDED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3D4D63E3-6161-4AF6-B1FF-6D5CB72EF9C8}"/>
              </a:ext>
            </a:extLst>
          </p:cNvPr>
          <p:cNvSpPr>
            <a:spLocks noGrp="1"/>
          </p:cNvSpPr>
          <p:nvPr>
            <p:ph type="ctrTitle"/>
          </p:nvPr>
        </p:nvSpPr>
        <p:spPr>
          <a:xfrm>
            <a:off x="3315031" y="1380754"/>
            <a:ext cx="5561938" cy="2513516"/>
          </a:xfrm>
        </p:spPr>
        <p:txBody>
          <a:bodyPr>
            <a:normAutofit/>
          </a:bodyPr>
          <a:lstStyle/>
          <a:p>
            <a:r>
              <a:rPr lang="en-US">
                <a:solidFill>
                  <a:srgbClr val="FFFFFF"/>
                </a:solidFill>
              </a:rPr>
              <a:t>The List</a:t>
            </a:r>
          </a:p>
        </p:txBody>
      </p:sp>
      <p:sp>
        <p:nvSpPr>
          <p:cNvPr id="4" name="Subtitle 3">
            <a:extLst>
              <a:ext uri="{FF2B5EF4-FFF2-40B4-BE49-F238E27FC236}">
                <a16:creationId xmlns:a16="http://schemas.microsoft.com/office/drawing/2014/main" id="{62658A4C-BB16-477E-B81C-38A77C192063}"/>
              </a:ext>
            </a:extLst>
          </p:cNvPr>
          <p:cNvSpPr>
            <a:spLocks noGrp="1"/>
          </p:cNvSpPr>
          <p:nvPr>
            <p:ph type="subTitle" idx="1"/>
          </p:nvPr>
        </p:nvSpPr>
        <p:spPr>
          <a:xfrm>
            <a:off x="3315031" y="4076802"/>
            <a:ext cx="5561938" cy="1534587"/>
          </a:xfrm>
        </p:spPr>
        <p:txBody>
          <a:bodyPr>
            <a:normAutofit/>
          </a:bodyPr>
          <a:lstStyle/>
          <a:p>
            <a:endParaRPr lang="en-US">
              <a:solidFill>
                <a:srgbClr val="FFFFFF"/>
              </a:solidFill>
            </a:endParaRPr>
          </a:p>
        </p:txBody>
      </p:sp>
      <p:sp>
        <p:nvSpPr>
          <p:cNvPr id="15" name="Arc 1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8599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7F2A6FC-5576-4B23-9F32-9AB059A0BABE}"/>
              </a:ext>
            </a:extLst>
          </p:cNvPr>
          <p:cNvPicPr>
            <a:picLocks noChangeAspect="1"/>
          </p:cNvPicPr>
          <p:nvPr/>
        </p:nvPicPr>
        <p:blipFill>
          <a:blip r:embed="rId2"/>
          <a:stretch>
            <a:fillRect/>
          </a:stretch>
        </p:blipFill>
        <p:spPr>
          <a:xfrm>
            <a:off x="1673417" y="71213"/>
            <a:ext cx="9061636" cy="6786787"/>
          </a:xfrm>
          <a:prstGeom prst="rect">
            <a:avLst/>
          </a:prstGeom>
        </p:spPr>
      </p:pic>
    </p:spTree>
    <p:extLst>
      <p:ext uri="{BB962C8B-B14F-4D97-AF65-F5344CB8AC3E}">
        <p14:creationId xmlns:p14="http://schemas.microsoft.com/office/powerpoint/2010/main" val="212694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5177D-E54C-4F8A-8661-D6DD92868795}"/>
              </a:ext>
            </a:extLst>
          </p:cNvPr>
          <p:cNvSpPr>
            <a:spLocks noGrp="1"/>
          </p:cNvSpPr>
          <p:nvPr>
            <p:ph type="title"/>
          </p:nvPr>
        </p:nvSpPr>
        <p:spPr>
          <a:xfrm>
            <a:off x="839788" y="457200"/>
            <a:ext cx="3932237" cy="3042138"/>
          </a:xfrm>
        </p:spPr>
        <p:txBody>
          <a:bodyPr/>
          <a:lstStyle/>
          <a:p>
            <a:r>
              <a:rPr lang="en-US" dirty="0"/>
              <a:t>American Academy of Family Physicians</a:t>
            </a:r>
          </a:p>
        </p:txBody>
      </p:sp>
      <p:sp>
        <p:nvSpPr>
          <p:cNvPr id="3" name="Content Placeholder 2">
            <a:extLst>
              <a:ext uri="{FF2B5EF4-FFF2-40B4-BE49-F238E27FC236}">
                <a16:creationId xmlns:a16="http://schemas.microsoft.com/office/drawing/2014/main" id="{743EF261-5F6B-42AA-829E-4F6F2D241EFA}"/>
              </a:ext>
            </a:extLst>
          </p:cNvPr>
          <p:cNvSpPr>
            <a:spLocks noGrp="1"/>
          </p:cNvSpPr>
          <p:nvPr>
            <p:ph idx="1"/>
          </p:nvPr>
        </p:nvSpPr>
        <p:spPr/>
        <p:txBody>
          <a:bodyPr>
            <a:normAutofit lnSpcReduction="10000"/>
          </a:bodyPr>
          <a:lstStyle/>
          <a:p>
            <a:r>
              <a:rPr lang="en-US" dirty="0"/>
              <a:t>Social Determinants of Health Policy. </a:t>
            </a:r>
            <a:r>
              <a:rPr lang="en-US" b="1" dirty="0"/>
              <a:t>Engage directly via community involvement</a:t>
            </a:r>
            <a:r>
              <a:rPr lang="en-US" dirty="0"/>
              <a:t> to improve social determinants of health Stay informed and act on local, state, and national policies affecting the social determinants of health of the populations that they serve. The AAFP believes policymaking should be population based and evidence based,...</a:t>
            </a:r>
          </a:p>
        </p:txBody>
      </p:sp>
      <p:sp>
        <p:nvSpPr>
          <p:cNvPr id="4" name="Text Placeholder 3">
            <a:extLst>
              <a:ext uri="{FF2B5EF4-FFF2-40B4-BE49-F238E27FC236}">
                <a16:creationId xmlns:a16="http://schemas.microsoft.com/office/drawing/2014/main" id="{EB80833F-3CD3-419E-AC0D-306F95BCAC4F}"/>
              </a:ext>
            </a:extLst>
          </p:cNvPr>
          <p:cNvSpPr>
            <a:spLocks noGrp="1"/>
          </p:cNvSpPr>
          <p:nvPr>
            <p:ph type="body" sz="half" idx="2"/>
          </p:nvPr>
        </p:nvSpPr>
        <p:spPr>
          <a:xfrm>
            <a:off x="839788" y="2049462"/>
            <a:ext cx="3932237" cy="3811588"/>
          </a:xfrm>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www.aafp.org/about/policies/all/social-determinants.html</a:t>
            </a:r>
          </a:p>
        </p:txBody>
      </p:sp>
    </p:spTree>
    <p:extLst>
      <p:ext uri="{BB962C8B-B14F-4D97-AF65-F5344CB8AC3E}">
        <p14:creationId xmlns:p14="http://schemas.microsoft.com/office/powerpoint/2010/main" val="1798170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3D07AE-A059-4B0D-AF18-402C4B59DBA4}"/>
              </a:ext>
            </a:extLst>
          </p:cNvPr>
          <p:cNvSpPr>
            <a:spLocks noGrp="1"/>
          </p:cNvSpPr>
          <p:nvPr>
            <p:ph type="title"/>
          </p:nvPr>
        </p:nvSpPr>
        <p:spPr>
          <a:xfrm>
            <a:off x="1171074" y="1396686"/>
            <a:ext cx="3240506" cy="4064628"/>
          </a:xfrm>
        </p:spPr>
        <p:txBody>
          <a:bodyPr>
            <a:normAutofit/>
          </a:bodyPr>
          <a:lstStyle/>
          <a:p>
            <a:r>
              <a:rPr lang="en-US">
                <a:solidFill>
                  <a:srgbClr val="FFFFFF"/>
                </a:solidFill>
              </a:rPr>
              <a:t>Public Safety vs. Public Service</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B7FCBB3-56AF-4A72-8E8D-229C088DC74E}"/>
              </a:ext>
            </a:extLst>
          </p:cNvPr>
          <p:cNvSpPr>
            <a:spLocks noGrp="1"/>
          </p:cNvSpPr>
          <p:nvPr>
            <p:ph idx="1"/>
          </p:nvPr>
        </p:nvSpPr>
        <p:spPr>
          <a:xfrm>
            <a:off x="5370153" y="1526033"/>
            <a:ext cx="5536397" cy="3935281"/>
          </a:xfrm>
        </p:spPr>
        <p:txBody>
          <a:bodyPr>
            <a:normAutofit lnSpcReduction="10000"/>
          </a:bodyPr>
          <a:lstStyle/>
          <a:p>
            <a:r>
              <a:rPr lang="en-US" sz="2400" dirty="0"/>
              <a:t>Change in the past</a:t>
            </a:r>
          </a:p>
          <a:p>
            <a:pPr lvl="1"/>
            <a:r>
              <a:rPr lang="en-US" dirty="0"/>
              <a:t>Police – community policing, neighborhood watch, </a:t>
            </a:r>
          </a:p>
          <a:p>
            <a:pPr lvl="1"/>
            <a:r>
              <a:rPr lang="en-US" dirty="0"/>
              <a:t>Fire – fire prevention services, codes development, home/business inspections</a:t>
            </a:r>
          </a:p>
          <a:p>
            <a:r>
              <a:rPr lang="en-US" sz="2400" dirty="0"/>
              <a:t>All have undergone change -  making value added services to their daily activities</a:t>
            </a:r>
          </a:p>
          <a:p>
            <a:r>
              <a:rPr lang="en-US" sz="2400" dirty="0"/>
              <a:t>Service has become the tool </a:t>
            </a:r>
          </a:p>
          <a:p>
            <a:r>
              <a:rPr lang="en-US" sz="2400" dirty="0"/>
              <a:t>EMS can do the same</a:t>
            </a:r>
          </a:p>
          <a:p>
            <a:endParaRPr lang="en-US" sz="1500" dirty="0"/>
          </a:p>
        </p:txBody>
      </p:sp>
    </p:spTree>
    <p:extLst>
      <p:ext uri="{BB962C8B-B14F-4D97-AF65-F5344CB8AC3E}">
        <p14:creationId xmlns:p14="http://schemas.microsoft.com/office/powerpoint/2010/main" val="294886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F8C8A6CF-C800-44F8-8B70-3BA1D213B32D}"/>
              </a:ext>
            </a:extLst>
          </p:cNvPr>
          <p:cNvSpPr>
            <a:spLocks noGrp="1"/>
          </p:cNvSpPr>
          <p:nvPr>
            <p:ph type="title"/>
          </p:nvPr>
        </p:nvSpPr>
        <p:spPr>
          <a:xfrm>
            <a:off x="1179226" y="1594707"/>
            <a:ext cx="9833548" cy="1325563"/>
          </a:xfrm>
        </p:spPr>
        <p:txBody>
          <a:bodyPr anchor="b">
            <a:normAutofit/>
          </a:bodyPr>
          <a:lstStyle/>
          <a:p>
            <a:pPr algn="ctr"/>
            <a:r>
              <a:rPr lang="en-US" sz="3600">
                <a:solidFill>
                  <a:schemeClr val="tx2"/>
                </a:solidFill>
              </a:rPr>
              <a:t>The Points – Present situation</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5642EE32-7870-40A4-954E-376D3307286D}"/>
              </a:ext>
            </a:extLst>
          </p:cNvPr>
          <p:cNvSpPr>
            <a:spLocks noGrp="1"/>
          </p:cNvSpPr>
          <p:nvPr>
            <p:ph idx="1"/>
          </p:nvPr>
        </p:nvSpPr>
        <p:spPr>
          <a:xfrm>
            <a:off x="1179226" y="3329677"/>
            <a:ext cx="9833548" cy="2457269"/>
          </a:xfrm>
        </p:spPr>
        <p:txBody>
          <a:bodyPr>
            <a:normAutofit/>
          </a:bodyPr>
          <a:lstStyle/>
          <a:p>
            <a:r>
              <a:rPr lang="en-US" sz="1800">
                <a:solidFill>
                  <a:schemeClr val="tx2"/>
                </a:solidFill>
              </a:rPr>
              <a:t>EMS is primarily volunteer</a:t>
            </a:r>
          </a:p>
          <a:p>
            <a:r>
              <a:rPr lang="en-US" sz="1800">
                <a:solidFill>
                  <a:schemeClr val="tx2"/>
                </a:solidFill>
              </a:rPr>
              <a:t>EMS is typically fire based</a:t>
            </a:r>
          </a:p>
          <a:p>
            <a:r>
              <a:rPr lang="en-US" sz="1800">
                <a:solidFill>
                  <a:schemeClr val="tx2"/>
                </a:solidFill>
              </a:rPr>
              <a:t>EMS receives variable support from local government</a:t>
            </a:r>
          </a:p>
          <a:p>
            <a:r>
              <a:rPr lang="en-US" sz="1800">
                <a:solidFill>
                  <a:schemeClr val="tx2"/>
                </a:solidFill>
              </a:rPr>
              <a:t>Billing practices are variable</a:t>
            </a:r>
          </a:p>
          <a:p>
            <a:r>
              <a:rPr lang="en-US" sz="1800">
                <a:solidFill>
                  <a:schemeClr val="tx2"/>
                </a:solidFill>
              </a:rPr>
              <a:t>Insurers pay for transport only</a:t>
            </a: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94782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8048DDD6-C5E9-43CE-962A-0F8CD123A423}"/>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EMS</a:t>
            </a:r>
          </a:p>
        </p:txBody>
      </p:sp>
      <p:sp>
        <p:nvSpPr>
          <p:cNvPr id="3" name="Content Placeholder 2">
            <a:extLst>
              <a:ext uri="{FF2B5EF4-FFF2-40B4-BE49-F238E27FC236}">
                <a16:creationId xmlns:a16="http://schemas.microsoft.com/office/drawing/2014/main" id="{D35B90EE-CC2A-4E0D-A107-564454F0C718}"/>
              </a:ext>
            </a:extLst>
          </p:cNvPr>
          <p:cNvSpPr>
            <a:spLocks noGrp="1"/>
          </p:cNvSpPr>
          <p:nvPr>
            <p:ph idx="1"/>
          </p:nvPr>
        </p:nvSpPr>
        <p:spPr>
          <a:xfrm>
            <a:off x="5345113" y="710193"/>
            <a:ext cx="6281928" cy="5248656"/>
          </a:xfrm>
        </p:spPr>
        <p:txBody>
          <a:bodyPr anchor="ctr">
            <a:normAutofit lnSpcReduction="10000"/>
          </a:bodyPr>
          <a:lstStyle/>
          <a:p>
            <a:r>
              <a:rPr lang="en-US" dirty="0"/>
              <a:t>Tends to be volunteer, and associated with FD</a:t>
            </a:r>
          </a:p>
          <a:p>
            <a:r>
              <a:rPr lang="en-US" dirty="0"/>
              <a:t>Tend to be cross trained – more training time required</a:t>
            </a:r>
          </a:p>
          <a:p>
            <a:r>
              <a:rPr lang="en-US" dirty="0"/>
              <a:t>Funding mostly through FD</a:t>
            </a:r>
          </a:p>
          <a:p>
            <a:r>
              <a:rPr lang="en-US" dirty="0"/>
              <a:t>Variably bill for services (as a health care agency) – foreign to most FD</a:t>
            </a:r>
          </a:p>
          <a:p>
            <a:r>
              <a:rPr lang="en-US" dirty="0"/>
              <a:t>Services outside transport are minimal, but tend to be FD related – some do local non emergent transport</a:t>
            </a:r>
          </a:p>
          <a:p>
            <a:r>
              <a:rPr lang="en-US" dirty="0"/>
              <a:t>Some governmental grants available, but tend to be FD supported</a:t>
            </a:r>
          </a:p>
        </p:txBody>
      </p:sp>
    </p:spTree>
    <p:extLst>
      <p:ext uri="{BB962C8B-B14F-4D97-AF65-F5344CB8AC3E}">
        <p14:creationId xmlns:p14="http://schemas.microsoft.com/office/powerpoint/2010/main" val="4114016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5AC4377DA80E46B19BD1FDF212134D" ma:contentTypeVersion="12" ma:contentTypeDescription="Create a new document." ma:contentTypeScope="" ma:versionID="829a92087d3b822f429595b85d064e39">
  <xsd:schema xmlns:xsd="http://www.w3.org/2001/XMLSchema" xmlns:xs="http://www.w3.org/2001/XMLSchema" xmlns:p="http://schemas.microsoft.com/office/2006/metadata/properties" xmlns:ns2="8b689abe-123b-43dd-ad27-796784a78869" xmlns:ns3="e9de26e4-6afc-44cc-af36-2c36ac1552b2" targetNamespace="http://schemas.microsoft.com/office/2006/metadata/properties" ma:root="true" ma:fieldsID="dbbb07dab8b6829a97e2510c4995f099" ns2:_="" ns3:_="">
    <xsd:import namespace="8b689abe-123b-43dd-ad27-796784a78869"/>
    <xsd:import namespace="e9de26e4-6afc-44cc-af36-2c36ac1552b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689abe-123b-43dd-ad27-796784a788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de26e4-6afc-44cc-af36-2c36ac1552b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C11352-3AA1-4BDD-A0FD-35C8D3666757}"/>
</file>

<file path=customXml/itemProps2.xml><?xml version="1.0" encoding="utf-8"?>
<ds:datastoreItem xmlns:ds="http://schemas.openxmlformats.org/officeDocument/2006/customXml" ds:itemID="{4B445A87-58B2-423D-B91E-469E00D08BE9}"/>
</file>

<file path=customXml/itemProps3.xml><?xml version="1.0" encoding="utf-8"?>
<ds:datastoreItem xmlns:ds="http://schemas.openxmlformats.org/officeDocument/2006/customXml" ds:itemID="{72120D86-D753-4461-8AC8-9655912157A8}"/>
</file>

<file path=docProps/app.xml><?xml version="1.0" encoding="utf-8"?>
<Properties xmlns="http://schemas.openxmlformats.org/officeDocument/2006/extended-properties" xmlns:vt="http://schemas.openxmlformats.org/officeDocument/2006/docPropsVTypes">
  <TotalTime>0</TotalTime>
  <Words>1020</Words>
  <Application>Microsoft Office PowerPoint</Application>
  <PresentationFormat>Widescreen</PresentationFormat>
  <Paragraphs>171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Social Determinants for Health – Where does Rural EMS Fit?</vt:lpstr>
      <vt:lpstr>What</vt:lpstr>
      <vt:lpstr>Social Determinants of Health</vt:lpstr>
      <vt:lpstr>The List</vt:lpstr>
      <vt:lpstr>PowerPoint Presentation</vt:lpstr>
      <vt:lpstr>American Academy of Family Physicians</vt:lpstr>
      <vt:lpstr>Public Safety vs. Public Service</vt:lpstr>
      <vt:lpstr>The Points – Present situation</vt:lpstr>
      <vt:lpstr>EMS</vt:lpstr>
      <vt:lpstr>How does rural EMS compare to rural PD /FD</vt:lpstr>
      <vt:lpstr>What can we do?</vt:lpstr>
      <vt:lpstr>Some specifics</vt:lpstr>
      <vt:lpstr>Recommendations</vt:lpstr>
      <vt:lpstr>Break-5minutes</vt:lpstr>
      <vt:lpstr>How do we get there?</vt:lpstr>
      <vt:lpstr>Changemaster </vt:lpstr>
      <vt:lpstr>Needs analysis</vt:lpstr>
      <vt:lpstr>Lets use COVID-19 as a study example</vt:lpstr>
      <vt:lpstr>What do we change to maintain viability and increase visibility?</vt:lpstr>
      <vt:lpstr>Examples</vt:lpstr>
      <vt:lpstr>How did they accomplish this?</vt:lpstr>
      <vt:lpstr>Manage our destination or</vt:lpstr>
      <vt:lpstr>Respond to the issues presented to us,  or “That’s the way we’ve always done it!”</vt:lpstr>
      <vt:lpstr>Emergency Management example</vt:lpstr>
      <vt:lpstr>Fire Service Example</vt:lpstr>
      <vt:lpstr>Federal and State Initiatives</vt:lpstr>
      <vt:lpstr>EMS plan</vt:lpstr>
      <vt:lpstr>Review and reassess</vt:lpstr>
      <vt:lpstr>Any Questions</vt:lpstr>
      <vt:lpstr>References</vt:lpstr>
      <vt:lpstr>Thank you for all you do for your communities!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Determinants for Health – Where does Rural EMS Fit?</dc:title>
  <dc:creator>Gregory Frailey</dc:creator>
  <cp:lastModifiedBy>Gregory Frailey</cp:lastModifiedBy>
  <cp:revision>1</cp:revision>
  <dcterms:created xsi:type="dcterms:W3CDTF">2020-09-04T15:19:45Z</dcterms:created>
  <dcterms:modified xsi:type="dcterms:W3CDTF">2020-09-04T15:20:16Z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0x010100055AC4377DA80E46B19BD1FDF212134D</vt:lpwstr>
  </property>
</Properties>
</file>